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8" r:id="rId1"/>
  </p:sldMasterIdLst>
  <p:notesMasterIdLst>
    <p:notesMasterId r:id="rId54"/>
  </p:notesMasterIdLst>
  <p:handoutMasterIdLst>
    <p:handoutMasterId r:id="rId55"/>
  </p:handoutMasterIdLst>
  <p:sldIdLst>
    <p:sldId id="257" r:id="rId2"/>
    <p:sldId id="256" r:id="rId3"/>
    <p:sldId id="258" r:id="rId4"/>
    <p:sldId id="315" r:id="rId5"/>
    <p:sldId id="259" r:id="rId6"/>
    <p:sldId id="260" r:id="rId7"/>
    <p:sldId id="261" r:id="rId8"/>
    <p:sldId id="283" r:id="rId9"/>
    <p:sldId id="262" r:id="rId10"/>
    <p:sldId id="263" r:id="rId11"/>
    <p:sldId id="284" r:id="rId12"/>
    <p:sldId id="270" r:id="rId13"/>
    <p:sldId id="312" r:id="rId14"/>
    <p:sldId id="285" r:id="rId15"/>
    <p:sldId id="286" r:id="rId16"/>
    <p:sldId id="287" r:id="rId17"/>
    <p:sldId id="288" r:id="rId18"/>
    <p:sldId id="272" r:id="rId19"/>
    <p:sldId id="289" r:id="rId20"/>
    <p:sldId id="273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7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274" r:id="rId37"/>
    <p:sldId id="275" r:id="rId38"/>
    <p:sldId id="276" r:id="rId39"/>
    <p:sldId id="305" r:id="rId40"/>
    <p:sldId id="306" r:id="rId41"/>
    <p:sldId id="307" r:id="rId42"/>
    <p:sldId id="308" r:id="rId43"/>
    <p:sldId id="309" r:id="rId44"/>
    <p:sldId id="264" r:id="rId45"/>
    <p:sldId id="268" r:id="rId46"/>
    <p:sldId id="313" r:id="rId47"/>
    <p:sldId id="265" r:id="rId48"/>
    <p:sldId id="310" r:id="rId49"/>
    <p:sldId id="314" r:id="rId50"/>
    <p:sldId id="266" r:id="rId51"/>
    <p:sldId id="281" r:id="rId52"/>
    <p:sldId id="311" r:id="rId5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88710" autoAdjust="0"/>
  </p:normalViewPr>
  <p:slideViewPr>
    <p:cSldViewPr>
      <p:cViewPr>
        <p:scale>
          <a:sx n="70" d="100"/>
          <a:sy n="70" d="100"/>
        </p:scale>
        <p:origin x="-691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2EC71-C7EF-4DFE-85D4-5E5CF9F76F92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DFBD9-6C17-4F4A-8932-B0EBC2A42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9E3FB-1C41-4D75-A34D-04B8211DABE1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550F0-0FED-4389-9B51-E245C7401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550F0-0FED-4389-9B51-E245C7401C1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067854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4976185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4364902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3789989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424188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1993749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477251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066428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3670598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8275567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832700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65A00-AA34-4D14-8C75-301AD57C4AD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/>
              <a:t>27.10.2015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65F6E-0C9E-412E-AC68-76CE37F0E782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prstClr val="white">
                    <a:lumMod val="65000"/>
                  </a:prst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prstClr val="white">
                  <a:lumMod val="6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000100" y="142852"/>
            <a:ext cx="8001056" cy="6572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4" name="Рисунок 13" descr="0_75db4_ad8b0f15_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85720" y="214290"/>
            <a:ext cx="1524003" cy="950978"/>
          </a:xfrm>
          <a:prstGeom prst="rect">
            <a:avLst/>
          </a:prstGeom>
        </p:spPr>
      </p:pic>
      <p:pic>
        <p:nvPicPr>
          <p:cNvPr id="15" name="Рисунок 14" descr="0_75db4_ad8b0f15_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85720" y="1500174"/>
            <a:ext cx="1524003" cy="950978"/>
          </a:xfrm>
          <a:prstGeom prst="rect">
            <a:avLst/>
          </a:prstGeom>
        </p:spPr>
      </p:pic>
      <p:pic>
        <p:nvPicPr>
          <p:cNvPr id="16" name="Рисунок 15" descr="0_75db4_ad8b0f15_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85720" y="2786058"/>
            <a:ext cx="1524003" cy="950978"/>
          </a:xfrm>
          <a:prstGeom prst="rect">
            <a:avLst/>
          </a:prstGeom>
        </p:spPr>
      </p:pic>
      <p:pic>
        <p:nvPicPr>
          <p:cNvPr id="17" name="Рисунок 16" descr="0_75db4_ad8b0f15_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85720" y="4214818"/>
            <a:ext cx="1524003" cy="950978"/>
          </a:xfrm>
          <a:prstGeom prst="rect">
            <a:avLst/>
          </a:prstGeom>
        </p:spPr>
      </p:pic>
      <p:pic>
        <p:nvPicPr>
          <p:cNvPr id="18" name="Рисунок 17" descr="0_75db4_ad8b0f15_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85720" y="5643578"/>
            <a:ext cx="1524003" cy="9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853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etskiysad_sun15@mail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428604"/>
            <a:ext cx="6786610" cy="14882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Основная образовательная программа дошкольного образования</a:t>
            </a:r>
            <a:endParaRPr lang="ru-RU" sz="2400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31640" y="2492896"/>
            <a:ext cx="6786610" cy="121444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rgbClr val="000099"/>
                </a:solidFill>
              </a:rPr>
              <a:t>Муниципального автономного дошкольного  образовательного учреждения «Детского сада №15 «Солнышко»</a:t>
            </a:r>
            <a:endParaRPr lang="ru-RU" b="1" dirty="0">
              <a:ln w="50800"/>
              <a:solidFill>
                <a:srgbClr val="000099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7722"/>
            <a:ext cx="5616667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ст. Староминская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2015г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5976" y="4149080"/>
            <a:ext cx="44926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Адрес: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353600, Российская Федерация,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Краснодарский край, ст. Староминская,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ул. Новая №2.</a:t>
            </a:r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Телефон:  (861) 5-58-62 </a:t>
            </a:r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Электронный адрес: </a:t>
            </a:r>
            <a:r>
              <a:rPr lang="en-US" sz="140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detskiysad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_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sun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15@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mail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140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ru</a:t>
            </a:r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Адрес сайта: </a:t>
            </a:r>
            <a:r>
              <a:rPr lang="ru-RU" sz="1400" u="sng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http://detsadmdou15.ucoz.ru</a:t>
            </a:r>
            <a:endParaRPr lang="ru-RU" sz="14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14414" y="285728"/>
            <a:ext cx="7488832" cy="9110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99"/>
                </a:solidFill>
                <a:cs typeface="Times New Roman" pitchFamily="18" charset="0"/>
              </a:rPr>
              <a:t>I. </a:t>
            </a:r>
            <a:r>
              <a:rPr lang="ru-RU" sz="4000" b="1" dirty="0">
                <a:solidFill>
                  <a:srgbClr val="000099"/>
                </a:solidFill>
                <a:cs typeface="Times New Roman" pitchFamily="18" charset="0"/>
              </a:rPr>
              <a:t>Целевой раздел </a:t>
            </a:r>
          </a:p>
          <a:p>
            <a:pPr algn="ctr"/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или  для чего реализуется программа в детском саду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340768"/>
            <a:ext cx="720080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1.2. Планируемые результаты освоения Программы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988840"/>
            <a:ext cx="6984776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Конкретизация требований ФГОС к целевым ориентирам с учетом возрастных и индивидуальных возможностей детей.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19872" y="2780928"/>
            <a:ext cx="2808312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Раннее детство. </a:t>
            </a:r>
          </a:p>
          <a:p>
            <a:pPr algn="ctr"/>
            <a:r>
              <a:rPr lang="ru-RU" dirty="0" smtClean="0"/>
              <a:t>к трем годам.</a:t>
            </a: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115616" y="3573016"/>
            <a:ext cx="7488832" cy="28623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3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  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действий; </a:t>
            </a:r>
            <a:endParaRPr lang="ru-RU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овладении;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 стремится к общению со взрослыми и активно подражает им в движениях и действиях; появляются игры, в которых ребенок воспроизводит действия взрослого;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проявляет интерес к сверстникам; наблюдает за их действиями и подражает им;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проявляет 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искусства;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у ребенка развита крупная моторика, он стремится осваивать различные виды движения (бег, лазанье, перешагивание и пр.).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кругленный прямоугольник 26"/>
          <p:cNvSpPr/>
          <p:nvPr/>
        </p:nvSpPr>
        <p:spPr>
          <a:xfrm>
            <a:off x="1403648" y="1124744"/>
            <a:ext cx="7344816" cy="5472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83768" y="332656"/>
            <a:ext cx="4896544" cy="7200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Дошкольное детство</a:t>
            </a:r>
          </a:p>
          <a:p>
            <a:pPr algn="ctr"/>
            <a:r>
              <a:rPr lang="ru-RU" dirty="0" smtClean="0"/>
              <a:t>3-7лет</a:t>
            </a:r>
            <a:endParaRPr lang="ru-RU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619672" y="1080828"/>
            <a:ext cx="712879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</a:t>
            </a:r>
          </a:p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деятельности, конструировании и др.; способен выбирать себе род занятий, участников по совместной деятельности;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проявляет свои чувства, в том числе чувство веры в себя, старается разрешать конфликты;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реальную ситуации, умеет подчиняться разным правилам и социальным нормам;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высказывания в ситуации общения, может выделять звуки в словах, у ребенка складываются предпосылки грамотности;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 ребенка развита крупная и мелкая моторика; он подвижен, вынослив, владеет основными движениями, может контролировать свои движения и управлять ими;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соблюдать правила безопасного поведения и личной гигиены;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203162" y="332656"/>
            <a:ext cx="7929618" cy="5122019"/>
            <a:chOff x="1299110" y="-34808"/>
            <a:chExt cx="7165477" cy="551786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299110" y="-34808"/>
              <a:ext cx="7165477" cy="6962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3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0099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+mj-lt"/>
                  <a:cs typeface="Miriam" pitchFamily="34" charset="-79"/>
                </a:rPr>
                <a:t>II</a:t>
              </a:r>
              <a:r>
                <a:rPr lang="ru-RU" sz="3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0099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+mj-lt"/>
                  <a:cs typeface="Miriam" pitchFamily="34" charset="-79"/>
                </a:rPr>
                <a:t>. Содержательный раздел</a:t>
              </a:r>
              <a:endParaRPr lang="ru-RU" sz="14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cs typeface="Miriam" pitchFamily="34" charset="-79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61672" y="5085184"/>
              <a:ext cx="4910120" cy="397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619672" y="1151162"/>
            <a:ext cx="676875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2.1.Содержание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образовательной деятельности в соответствии с направлениями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развития ребенка, описание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форм, способов, методов и средств реализации Программы, с учетом возрастных и индивидуальных особенностей воспитанников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специфики 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образовательных потребностей и интересов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Образовательная область «Социально-коммуникативное развитие»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Образовательная область «Познавательное развитие»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Образовательная область «Речевое развитие»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Образовательная область «Художественно-эстетическое развитие»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Образовательная область «Физическое развитие»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2.2.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Способы и направления поддержки детской инициативы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2.3.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Особенности взаимодействия педагогического коллектива с семьями воспитанников, социумом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2.4.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Содержание образовательной деятельности по профессиональной коррекции нарушений  развития детей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2.5.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Особенности организации педагогической диагностики и мониторинга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7068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203162" y="332656"/>
            <a:ext cx="7929618" cy="5122019"/>
            <a:chOff x="1299110" y="-34808"/>
            <a:chExt cx="7165477" cy="551786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299110" y="-34808"/>
              <a:ext cx="7165477" cy="6962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3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0099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+mj-lt"/>
                  <a:cs typeface="Miriam" pitchFamily="34" charset="-79"/>
                </a:rPr>
                <a:t>II</a:t>
              </a:r>
              <a:r>
                <a:rPr lang="ru-RU" sz="3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0099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+mj-lt"/>
                  <a:cs typeface="Miriam" pitchFamily="34" charset="-79"/>
                </a:rPr>
                <a:t>. Содержательный раздел</a:t>
              </a:r>
              <a:endParaRPr lang="ru-RU" sz="14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cs typeface="Miriam" pitchFamily="34" charset="-79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61672" y="5085184"/>
              <a:ext cx="4910120" cy="397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259632" y="1052736"/>
            <a:ext cx="755982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область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        Цель: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Позитивная социализация детей дошкольного возраста, приобщение детей 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нормам, традициям семьи, общества и государства. 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Усвоение норм и ценностей, принятых в обществе, включая моральные и нравственные ценности.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2.Развитие общения и взаимодействия ребёнка со взрослыми и сверстниками.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Становление самостоятельности, целенаправленности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собственных действий.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Развитие социального и эмоционального интеллекта, эмоциональной отзывчивости, сопереживания.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Формирование уважительного отношения и чувства принадлежности к своей семье и к сообществу детей и взрослых в ДОУ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Формирование позитивных установок к различным видам труда и творчества.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 Формирование основ безопасного поведения в быту, социуме, природе.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Формирование готовности к совместной деятельности со сверстниками.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7068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332656"/>
            <a:ext cx="6462464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66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Направления работы</a:t>
            </a:r>
            <a:endParaRPr lang="ru-RU" sz="2800" dirty="0">
              <a:solidFill>
                <a:srgbClr val="0066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3608" y="1412776"/>
            <a:ext cx="2160240" cy="23042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30238" algn="l"/>
                <a:tab pos="45624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Социализация,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  <a:tab pos="45624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развитие общения, нравственное воспитание</a:t>
            </a:r>
            <a:endParaRPr lang="ru-RU" sz="20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91880" y="1916832"/>
            <a:ext cx="2232248" cy="244937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/>
              <a:t>Ребенок в семье и сообществе, патриотическое воспитание</a:t>
            </a:r>
            <a:endParaRPr lang="ru-RU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12160" y="1412776"/>
            <a:ext cx="2762983" cy="235854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92075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/>
              <a:t>Самообслуживание, самостоятельность, трудовое воспитание</a:t>
            </a:r>
            <a:endParaRPr lang="ru-RU" sz="20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90100"/>
            <a:ext cx="256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45624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47864" y="4725144"/>
            <a:ext cx="2808312" cy="172819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92075"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/>
              <a:t>Формирование основ безопасности</a:t>
            </a:r>
            <a:endParaRPr lang="ru-RU" sz="20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260648"/>
            <a:ext cx="646246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66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Содержание  работы</a:t>
            </a:r>
            <a:endParaRPr lang="ru-RU" sz="2800" dirty="0">
              <a:solidFill>
                <a:srgbClr val="0066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5229200"/>
            <a:ext cx="7632848" cy="7931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первичных представлений о безопасном поведении в быту, социуме, природе. Воспитание осознанного отношения к выполнению правил безопасности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90100"/>
            <a:ext cx="256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45624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59632" y="3789040"/>
            <a:ext cx="7416824" cy="11521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92075">
              <a:spcAft>
                <a:spcPts val="100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92075">
              <a:spcAft>
                <a:spcPts val="100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Развитие навыков самообслуживания; становление самостоятельности, целенаправленности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собственных действий. Воспитание культурно-гигиенических навыков. Формирование позитивных установок к различным видам труда и творчества, воспитание положительного отношения к труду, желания трудиться.</a:t>
            </a:r>
          </a:p>
          <a:p>
            <a:pPr marL="92075" algn="ctr">
              <a:lnSpc>
                <a:spcPct val="115000"/>
              </a:lnSpc>
              <a:spcAft>
                <a:spcPts val="1000"/>
              </a:spcAft>
            </a:pPr>
            <a:endParaRPr lang="ru-RU" sz="20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331640" y="900298"/>
            <a:ext cx="7344816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Усвоение норм и ценностей, принятых в обществе, воспитание моральных и нравственных качеств ребенка, формирование умения правильно оценивать свои поступки и поступки сверстников.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Развитие общения и взаимодействия ребенка с взрослыми и сверстниками, развитие социального и эмоционального интеллекта, эмоциональной отзывчивости, сопереживания, уважительного и доброжелательного отношения к окружающим.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готовности детей к совместной деятельности, развитие умения договариваться, самостоятельно разрешать конфликты со сверстниками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331640" y="2564904"/>
            <a:ext cx="7380312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образа Я, уважительного отношения и чувства принадлежности к своей семье и к сообществу детей и взрослых в организации; формирование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гендерной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семейной, гражданской принадлежности; воспитание любви к Родине, гордости за ее достижения, патриотических чувств.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260648"/>
            <a:ext cx="6462464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66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Формы работы</a:t>
            </a:r>
            <a:endParaRPr lang="ru-RU" sz="2800" dirty="0">
              <a:solidFill>
                <a:srgbClr val="0066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59632" y="1412776"/>
            <a:ext cx="7416824" cy="1296144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Непосредственно образовательная деятельность:</a:t>
            </a:r>
            <a:r>
              <a:rPr lang="ru-RU" sz="2000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занятия, игровые упражнения, познавательные беседы, дидактические игры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59632" y="3140968"/>
            <a:ext cx="7344816" cy="136815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Образовательная деятельность, осуществляемая в ходе режимных моментов:</a:t>
            </a:r>
            <a:r>
              <a:rPr lang="ru-RU" sz="20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Прогулка ,тематические досуги праздники, музыкальные досуги, развлечения, чтение, рассказ, экскурсия 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2075" algn="ctr">
              <a:lnSpc>
                <a:spcPct val="115000"/>
              </a:lnSpc>
              <a:spcAft>
                <a:spcPts val="1000"/>
              </a:spcAft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90100"/>
            <a:ext cx="256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45624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15616" y="4869160"/>
            <a:ext cx="7416824" cy="11521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92075" algn="ctr">
              <a:spcAft>
                <a:spcPts val="100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Самостоятельная деятельность детей: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сюжетно-ролевая игра, продуктивная деятельность,  самостоятельная деятельность 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331640" y="2713275"/>
            <a:ext cx="73803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619672" y="476672"/>
            <a:ext cx="66247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1268760"/>
            <a:ext cx="7344816" cy="424847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92075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2075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2075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2075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92075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Цели и 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 Развитие познавательных интересов детей, расширение опыта ориентировки в окружающем, сенсорное развитие, развитие любознательности и познавательной мотивации</a:t>
            </a:r>
            <a:r>
              <a:rPr lang="ru-RU" dirty="0" smtClean="0"/>
              <a:t>; </a:t>
            </a:r>
          </a:p>
          <a:p>
            <a:pPr marL="92075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Ознакомление с окружающим социальным миром, расширение кругозора детей, формирование целостной картины мира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2075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Формирование элементарных математических представлений, первичных представлений об основных свойствах и отношениях объектов окружающего мира: форме, цвете, размере, количестве, числе, части и целом, пространстве и времени.</a:t>
            </a:r>
          </a:p>
          <a:p>
            <a:pPr marL="92075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2075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2075" lvl="0">
              <a:lnSpc>
                <a:spcPct val="115000"/>
              </a:lnSpc>
              <a:spcAft>
                <a:spcPts val="1000"/>
              </a:spcAft>
            </a:pPr>
            <a:endParaRPr lang="ru-RU" sz="2000" dirty="0" smtClean="0"/>
          </a:p>
          <a:p>
            <a:pPr marL="92075" lvl="0">
              <a:lnSpc>
                <a:spcPct val="115000"/>
              </a:lnSpc>
              <a:spcAft>
                <a:spcPts val="1000"/>
              </a:spcAft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90100"/>
            <a:ext cx="256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  <a:tab pos="45624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331640" y="2713275"/>
            <a:ext cx="73803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691680" y="548680"/>
            <a:ext cx="6480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область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Познавательное развитие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07704" y="1772816"/>
            <a:ext cx="646246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Развитие познавательно-исследовательской деятельности</a:t>
            </a:r>
            <a:endParaRPr lang="ru-RU" sz="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4792" y="2852936"/>
            <a:ext cx="617443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ru-RU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332656"/>
            <a:ext cx="675049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Направления работы.</a:t>
            </a: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2420888"/>
            <a:ext cx="568863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Приобщение к </a:t>
            </a:r>
            <a:r>
              <a:rPr lang="ru-RU" dirty="0" err="1" smtClean="0"/>
              <a:t>социокультурным</a:t>
            </a:r>
            <a:r>
              <a:rPr lang="ru-RU" dirty="0" smtClean="0"/>
              <a:t> ценностям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79712" y="3068960"/>
            <a:ext cx="653447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Формирование элементарных математических   представлений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51720" y="3861048"/>
            <a:ext cx="619268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Ознакомление с миром природы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13490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19672" y="1196752"/>
            <a:ext cx="6912768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PetersburgC"/>
              </a:rPr>
              <a:t>Формировать умение сосредоточивать внимание на предметах и явлениях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PetersburgC"/>
              </a:rPr>
              <a:t>предметно-пространственной развивающей среды; устанавливать простейшие связи между предметами и явлениями, делать простейшие </a:t>
            </a:r>
            <a:r>
              <a:rPr lang="ru-RU" sz="1200" dirty="0" err="1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PetersburgC"/>
              </a:rPr>
              <a:t>обобощения</a:t>
            </a:r>
            <a:r>
              <a:rPr lang="ru-RU" sz="12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PetersburgC"/>
              </a:rPr>
              <a:t>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PetersburgC"/>
              </a:rPr>
              <a:t>Учить определять цвет, величину, форму, вес предметов; расположение их по отношению к ребенку.  Учить группировать и классифицировать знакомые предметы </a:t>
            </a:r>
            <a:endParaRPr lang="ru-RU" sz="1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4792" y="2852936"/>
            <a:ext cx="617443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ru-RU" sz="1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332656"/>
            <a:ext cx="675049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Содержание работы.</a:t>
            </a: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2276872"/>
            <a:ext cx="6912768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Обогащать сенсорный опыт, знакомя детей с широким кругом предметов и объектов.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Продолжать знакомить с геометрическими фигурами и   с цветами.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63688" y="4437112"/>
            <a:ext cx="6984776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Развивать первичные навыки в проектно-исследовательской деятельности. Привлекать родителей к участию в исследовательской деятельности детей.</a:t>
            </a:r>
            <a:r>
              <a:rPr lang="ru-RU" sz="1200" dirty="0" smtClean="0"/>
              <a:t> 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691680" y="3140968"/>
            <a:ext cx="698477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Создавать условия для расширения представлений детей об окружающем мире.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Расширять знания детей об общественном транспорте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Расширять представления о правилах поведения в общественных местах.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первичные представления о школе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ru-RU" dirty="0"/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90100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etersburgC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91680" y="5380672"/>
            <a:ext cx="7200800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dirty="0" smtClean="0"/>
          </a:p>
          <a:p>
            <a:r>
              <a:rPr lang="ru-RU" sz="1200" dirty="0" smtClean="0"/>
              <a:t>Дать детям представление о том, что множество(«много») может состоять из разных по качеству элементов:  Учить считать до 5 .Формировать представления о порядковом счете, учить правильно пользоваться количественными и порядковыми числительными. Формировать представление о равенстве и неравенстве групп на основе счета: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13490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28728" y="285728"/>
            <a:ext cx="7344816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Что такое образовательная программа?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14480" y="1357298"/>
            <a:ext cx="6664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Это локальный акт ДОО который определяет содержание и организацию образовательной деятельности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07704" y="2492896"/>
            <a:ext cx="6624736" cy="5040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Структура  образовательной программы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140968"/>
            <a:ext cx="6264696" cy="9361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целевой раздел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4221088"/>
            <a:ext cx="6264696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5517232"/>
            <a:ext cx="62646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организационный</a:t>
            </a:r>
            <a:endParaRPr lang="ru-RU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91680" y="2276872"/>
            <a:ext cx="2232248" cy="430276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0" algn="l"/>
                <a:tab pos="88900" algn="l"/>
                <a:tab pos="2058988" algn="l"/>
              </a:tabLst>
            </a:pPr>
            <a:endParaRPr lang="ru-RU" sz="14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4820" y="2275772"/>
            <a:ext cx="2232248" cy="430276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8034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Образовательная деятельность, осуществляемая в ходе режимных моментов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80340" algn="l"/>
              </a:tabLst>
            </a:pPr>
            <a:r>
              <a:rPr lang="ru-RU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Наблюдения.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Беседы.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Экскурсии по участку.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Развивающие игры.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Интеллектуальные досуги.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16216" y="2348880"/>
            <a:ext cx="2223431" cy="295232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Самостоятельная деятельность детей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Дидактические игры.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Наблюдения.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Развивающие игры.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algn="ctr">
              <a:lnSpc>
                <a:spcPct val="115000"/>
              </a:lnSpc>
              <a:spcAft>
                <a:spcPts val="1000"/>
              </a:spcAft>
            </a:pPr>
            <a:endParaRPr lang="ru-RU" sz="11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620688"/>
            <a:ext cx="4680520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Формы работы</a:t>
            </a:r>
            <a:endParaRPr lang="ru-RU" sz="3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691680" y="2456020"/>
            <a:ext cx="2016224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Непосредственно образовательная деятельность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 по познавательному развитию.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Исследовательская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работа,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оделирование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1340768"/>
            <a:ext cx="6912768" cy="100811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0" algn="l"/>
                <a:tab pos="88900" algn="l"/>
                <a:tab pos="2058988" algn="l"/>
              </a:tabLst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цель: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устной речи и навыков речевого общения с окружающими на основе овладения литературным языком своего народа</a:t>
            </a:r>
            <a:endParaRPr lang="ru-RU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3648" y="2780928"/>
            <a:ext cx="7200800" cy="367240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Овладение речью как средством общения и культуры.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Обогащение активного словаря.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Развитие звуковой и интонационной культуры речи, фонематического слуха.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4.Развитие связной, грамматически правильной диалогической и монологической речи.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Развитие речевого творчества.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Знакомство с книжной культурой, детской литературой, понимание на слух текстов различных жанров детской литературы.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7.Формирование звуковой аналитико-синтетической активности как предпосылки обучения грамоте.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8034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04664"/>
            <a:ext cx="748883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Образовательная область «Речевое развитие»</a:t>
            </a:r>
            <a:endParaRPr lang="ru-RU" sz="2400" dirty="0" smtClean="0"/>
          </a:p>
          <a:p>
            <a:pPr algn="ctr"/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4434783" y="74711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259632" y="1412776"/>
            <a:ext cx="7200800" cy="460851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Принципы развития речи: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взаимосвязи сенсорного, умственного и речевого развития.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коммуникативно-деятельностного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подхода к развитию речи.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развития языкового чутья.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формирования элементарного осознания явлений языка.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взаимосвязи работы над различными сторонами речи.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обогащения мотивации речевой деятельности.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обеспечения активной языковой практики.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04664"/>
            <a:ext cx="748883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Образовательная область «Речевое развитие»</a:t>
            </a:r>
            <a:endParaRPr lang="ru-RU" sz="2400" dirty="0" smtClean="0"/>
          </a:p>
          <a:p>
            <a:pPr algn="ctr"/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4434783" y="74711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259632" y="1196752"/>
            <a:ext cx="7200800" cy="482453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етоды развития речи</a:t>
            </a: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Наглядные: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Непосредственное наблюдение и его разновидности (наблюдение в природе, экскурсии).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Опосредованное наблюдение (изобразительная наглядность: рассматривание игрушек и картин, рассказывание по игрушкам и картинам).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Словесные: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Чтение и рассказывание художественных произведений.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Заучивание наизусть.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Пересказ.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Обобщающая беседа.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Рассказывание без опоры на наглядный материал.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Практические: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Дидактические игры, игры-драматизации, инсценировки, дидактические упражнения, пластические этюды, хороводные игры.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04664"/>
            <a:ext cx="748883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Образовательная область «Речевое развитие»</a:t>
            </a:r>
            <a:endParaRPr lang="ru-RU" sz="2400" dirty="0" smtClean="0"/>
          </a:p>
          <a:p>
            <a:pPr algn="ctr"/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4434783" y="74711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259632" y="1196752"/>
            <a:ext cx="7200800" cy="482453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направления</a:t>
            </a: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Развитие словаря: освоение значений слов и их уместное употребление в соответствии с контекстом высказывания, с ситуацией, в которой происходит общение.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Воспитание звуковой культуры речи: развитие восприятия звуков родной речи и произношения.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Формирование грамматического строя: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Морфология (изменение слов по родам, числам, падежам).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Синтаксис (освоение различных типов словосочетаний и предложений).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Словообразование.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Развитие связной речи: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Диалогическая (разговорная) речь.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•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Монологическая речь (рассказывание).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Формирование элементарного осознания явлений языка и речи: различение звука и слова, нахождение места звука в слове. </a:t>
            </a:r>
            <a:endParaRPr lang="ru-RU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Воспитание любви и интереса к художественному слову. 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332656"/>
            <a:ext cx="748883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i="1" dirty="0" smtClean="0"/>
          </a:p>
          <a:p>
            <a:pPr algn="ctr"/>
            <a:r>
              <a:rPr lang="ru-RU" sz="2000" b="1" i="1" dirty="0" smtClean="0"/>
              <a:t>Образовательная область «Речевое развитие»</a:t>
            </a:r>
            <a:endParaRPr lang="ru-RU" sz="2000" dirty="0" smtClean="0"/>
          </a:p>
          <a:p>
            <a:pPr algn="ctr"/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4434783" y="74711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75656" y="1556792"/>
            <a:ext cx="7200800" cy="295232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Общение взрослых и детей.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Культурная языковая среда.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Обучение родной речи на занятиях.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Художественная литература.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Изобразительное искусство, музыка, театр.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Занятия по другим разделам программы.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04664"/>
            <a:ext cx="7488832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3200" i="1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Средства развития речи:</a:t>
            </a:r>
            <a:endParaRPr lang="ru-RU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4434783" y="74711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364088" y="1628800"/>
            <a:ext cx="3240360" cy="453650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Музыкальное развитие входит в часть программы формируемой участниками образовательных отношений, используется программа И.М. </a:t>
            </a:r>
            <a:r>
              <a:rPr lang="ru-RU" sz="1600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Каплуновой</a:t>
            </a:r>
            <a:r>
              <a:rPr lang="ru-RU" sz="16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И.А. </a:t>
            </a:r>
            <a:r>
              <a:rPr lang="ru-RU" sz="1600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Новоскольцевой</a:t>
            </a:r>
            <a:r>
              <a:rPr lang="ru-RU" sz="16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«Ладушки»2010г,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программы: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всестороннее музыкальное воспитание и образование,  введение ребенка в мир музыки с радостью и улыбкой.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620688"/>
            <a:ext cx="7488832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Художественно-эстетическое развитие</a:t>
            </a:r>
            <a:endParaRPr lang="ru-RU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4434783" y="74711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7224" y="74711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19672" y="1628800"/>
            <a:ext cx="3240360" cy="446449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Изобразительная деятельность (рисование, аппликация, лепка)  входит в часть программы формируемой участниками образовательных отношений, используется программа И.А. Лыковой «Цветные ладошки»,2010г.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программы </a:t>
            </a:r>
            <a:r>
              <a:rPr lang="ru-RU" sz="16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у детей раннего и дошкольного возраста эстетического отношения и художественно-творческих способностей в изобразительной деятельности.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4711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572000" y="404664"/>
            <a:ext cx="4248472" cy="59046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программы </a:t>
            </a:r>
            <a:r>
              <a:rPr lang="ru-RU" sz="1100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 детей раннего и дошкольного возраста эстетического отношения и художественно-творческих способностей в изобразительной деятельности.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эстетического восприятия художественных образов (в произведениях искусства) и предметов (явлений окружающего мира как эстетических объектов.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условий для свободного экспериментирования с художественными материалами и инструментами.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Ознакомление с универсальным «языком» искусства – средствами художественно-образной выразительности.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Амплификация (обогащение) индивидуального художественно-эстетического опыта (эстетической апперцепции): «осмысленное чтение»-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распредмечивание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опредмечивание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художественно-эстетических объектов с помощью воображения и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эмпатии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носителем и выразителем эстетического выступает цельный художественный образ как универсальная категория); интерпретация художественного образа и содержания заключенного в художественную форму.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художественно-творческих способностей  в продуктивных видах детской деятельности.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художественного вкуса и чувства гармонии.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условий для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многоаспектной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увлекательной активности детей в художественно-эстетическом освоении окружающего мира.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 эстетической  картины мира и основных элементов «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Я-концепции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творца»</a:t>
            </a: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4434783" y="74711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7224" y="74711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260648"/>
            <a:ext cx="3600400" cy="576064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программы: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всестороннее музыкальное воспитание и образование,  введение ребенка в мир музыки с радостью и улыбкой.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1.Подготовить детей к восприятию музыкальных образов и представлений.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2.Заложить основы гармонического развития (развитие слуха, внимания, движения, чувства ритма и красоты мелодии, индивидуальных музыкальных способностей).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3.Приобщить к русской народно-традиционной и мировой музыкальной культуре.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4.Подготовить к освоению приемов и навыков в различных видах музыкальной деятельности адекватно возможностям.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5.Развивать коммуникативные способности (общение детей друг с другом, творческое использование музыкальных впечатлений в повседневной жизни).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6.Познакомить с многообразием музыкальных форм и жанров в привлекательной доступной форме.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Обогатить детей музыкальными знаниями и представлениями в музыкальной игре.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8.Развивать детское творчество во всех видах музыкальной деятельности.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prstClr val="black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4711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3667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26064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06084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47664" y="404664"/>
            <a:ext cx="6984776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культуросообразности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построение и/или корректировка универсального эстетического содержания программы с учетом региональных культурных традиций;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сезонности: построения или корректировка познавательного содержания программы с учетом природных и климатических особенностей данной местности в данный момент времени;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систематичности  и последовательности постановка и \или корректировка задач эстетического воспитания и развития детей логике «от простого к сложному», «от близкого к  далекому», «от хорошо известного к малоизвестному и незнакомому»;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цикличности: построения и \или корректировка содержания программы с постепенным усложнением и расширением от возраста к возрасту.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оптимизации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гуманизации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учебно-воспитательного процесса;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развивающего характера художественного образования;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природосообразности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постановка или корректировка задач художественно-творческого развития детей с учетом «природы» детей – возрастных особенностей и индивидуальных способностей;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принцип интереса построения и \или корректировка программы с опорой ни интересы отдельных детей и детского сообщества (группы детей) в целом.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51720" y="332656"/>
            <a:ext cx="5544616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 Black" pitchFamily="34" charset="0"/>
              </a:rPr>
              <a:t>Общепедагогические принципы</a:t>
            </a:r>
            <a:endParaRPr lang="ru-RU" sz="2000" b="1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142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26064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06084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763688" y="152926"/>
            <a:ext cx="67687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1.Метод пробуждения ярких эстетических эмоций и переживаний с целью овладения даром сопереживания.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2.Метод побуждения к сопереживанию, эмоциональной отзывчивости на прекрасное в окружающем мире.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3.Метод эстетического убеждения.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4.Метод сенсорного насыщения.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5.Метод эстетического выбора.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6.Метод разнообразной художественной практики.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7.Метод сотворчества.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8.Метод нетривиальных (необыденных творческих ситуаций, пробуждающих интерес к художественной деятельности)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9.Метод эвристических и поисковых ситуаций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35696" y="3789040"/>
            <a:ext cx="691276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музыкального развития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Наглядный: сопровождение музыкального ряда изобразительным, показ движений.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Словесный: беседы о различных музыкальных жанрах.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Словесно-слуховой: пение.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Слуховой: слушание музыки.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Игровой: музыкальные игры.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Практический: разучивание песен, танцев, воспроизведение мелодий.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95736" y="260648"/>
            <a:ext cx="5184576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Методы эстетического воспитания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142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187624" y="332656"/>
            <a:ext cx="7488832" cy="8817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I. </a:t>
            </a:r>
            <a:r>
              <a:rPr lang="ru-RU" sz="3600" b="1" dirty="0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Целевой раздел </a:t>
            </a:r>
          </a:p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или  для чего реализуется программа в детском саду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39806" y="1428736"/>
            <a:ext cx="6421117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hangingPunct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.1.Пояснительная записка</a:t>
            </a:r>
          </a:p>
          <a:p>
            <a:pPr algn="just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Цель и з</a:t>
            </a: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адачи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реализации Программы</a:t>
            </a:r>
          </a:p>
          <a:p>
            <a:pPr algn="just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Принципы и подходы к формированию</a:t>
            </a:r>
          </a:p>
          <a:p>
            <a:pPr algn="just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Программы</a:t>
            </a:r>
          </a:p>
          <a:p>
            <a:pPr algn="just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Характеристики особенностей развития </a:t>
            </a:r>
          </a:p>
          <a:p>
            <a:pPr algn="just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детей раннего и  дошкольного возраст</a:t>
            </a:r>
          </a:p>
          <a:p>
            <a:pPr algn="just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1.2. Планируемые результаты освоения </a:t>
            </a:r>
          </a:p>
          <a:p>
            <a:pPr algn="just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Программы</a:t>
            </a:r>
          </a:p>
          <a:p>
            <a:pPr algn="just" hangingPunct="0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26064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06084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763688" y="-2315304"/>
            <a:ext cx="6768752" cy="794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397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«Художественно-эстетическое развитие»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53975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r>
              <a:rPr lang="ru-RU" i="1" dirty="0" smtClean="0"/>
              <a:t>-Художественно-творческое развитие</a:t>
            </a:r>
          </a:p>
          <a:p>
            <a:pPr lvl="0" indent="53975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r>
              <a:rPr lang="ru-RU" i="1" dirty="0" smtClean="0"/>
              <a:t>-Лепка</a:t>
            </a:r>
          </a:p>
          <a:p>
            <a:pPr lvl="0" indent="53975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r>
              <a:rPr lang="ru-RU" i="1" dirty="0" smtClean="0"/>
              <a:t>- Рисование</a:t>
            </a:r>
          </a:p>
          <a:p>
            <a:r>
              <a:rPr lang="ru-RU" i="1" dirty="0" smtClean="0"/>
              <a:t>          -  Аппликация </a:t>
            </a:r>
          </a:p>
          <a:p>
            <a:endParaRPr lang="ru-RU" sz="1600" i="1" dirty="0" smtClean="0"/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«Музыкально-эстетическое развитие»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i="1" dirty="0" smtClean="0"/>
          </a:p>
          <a:p>
            <a:r>
              <a:rPr lang="ru-RU" i="1" dirty="0" smtClean="0"/>
              <a:t>-Слушание</a:t>
            </a:r>
            <a:endParaRPr lang="ru-RU" dirty="0" smtClean="0"/>
          </a:p>
          <a:p>
            <a:pPr>
              <a:buFontTx/>
              <a:buChar char="-"/>
            </a:pPr>
            <a:r>
              <a:rPr lang="ru-RU" i="1" dirty="0" smtClean="0"/>
              <a:t>Пение</a:t>
            </a:r>
            <a:endParaRPr lang="ru-RU" dirty="0" smtClean="0"/>
          </a:p>
          <a:p>
            <a:r>
              <a:rPr lang="ru-RU" i="1" dirty="0" smtClean="0"/>
              <a:t>Музыкально-ритмические движения</a:t>
            </a:r>
            <a:endParaRPr lang="ru-RU" dirty="0" smtClean="0"/>
          </a:p>
          <a:p>
            <a:r>
              <a:rPr lang="ru-RU" i="1" dirty="0" smtClean="0"/>
              <a:t>Развитие чувства ритма. </a:t>
            </a:r>
            <a:r>
              <a:rPr lang="ru-RU" i="1" dirty="0" err="1" smtClean="0"/>
              <a:t>Музицирование</a:t>
            </a:r>
            <a:r>
              <a:rPr lang="ru-RU" i="1" dirty="0" smtClean="0"/>
              <a:t>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Пальчиковая гимнастика</a:t>
            </a:r>
          </a:p>
          <a:p>
            <a:r>
              <a:rPr lang="ru-RU" dirty="0" smtClean="0"/>
              <a:t>-Игры, пляски, хороводы</a:t>
            </a:r>
            <a:endParaRPr lang="ru-RU" sz="1600" dirty="0" smtClean="0"/>
          </a:p>
          <a:p>
            <a:r>
              <a:rPr lang="ru-RU" sz="1600" dirty="0" smtClean="0"/>
              <a:t>-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71800" y="404664"/>
            <a:ext cx="4248472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Направления работы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142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26064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06084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763688" y="1147576"/>
            <a:ext cx="676875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397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1475656" y="692696"/>
            <a:ext cx="7344816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Образовательная область «Физическое развитие»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Цели: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гармоничное физическое развитие;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формирование интереса и ценностного отношения к занятиям физической культурой;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3) формирование основ здорового образа жизни. 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1) Оздоровительные: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охрана жизни и укрепление здоровья, обеспечение нормального функционирования всех органов и систем организм; 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всестороннее физическое совершенствование функций организма; 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повышение работоспособности и закаливание. 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2) Образовательные: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формирование двигательных умений и навыков; 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 физических качеств; 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овладение ребенком элементарными знаниями о своем организме, роли физических упражнений в его жизни, способах укрепления собственного здоровья. 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3) Воспитательные: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формирование интереса и потребности в занятиях физическими  упражнениями; 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разностороннее гармоничное развитие ребенка.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142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26064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06084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763688" y="1147576"/>
            <a:ext cx="676875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397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1331640" y="476673"/>
            <a:ext cx="734481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Образовательная область «Физическое развитие»</a:t>
            </a:r>
          </a:p>
          <a:p>
            <a:r>
              <a:rPr lang="ru-RU" sz="2000" i="1" dirty="0" smtClean="0"/>
              <a:t>Направления физического развития: </a:t>
            </a:r>
            <a:endParaRPr lang="ru-RU" sz="2000" dirty="0" smtClean="0"/>
          </a:p>
          <a:p>
            <a:r>
              <a:rPr lang="ru-RU" sz="2000" i="1" dirty="0" smtClean="0"/>
              <a:t>1.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Формирование начальных представлений о здоровом образе жизни.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у детей начальных представлений о здоровом образе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жизни.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2. Физическая культура.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Сохранение, укрепление и охрана здоровья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детей; повышение умственной и физической работоспособности, предупреждение утомления. Обеспечение гармоничного физического развития, совершенствование умений и навыков в основных видах движений, воспитание красоты, грациозности, выразительности движений, формирование правильной осанки. Формирование потребности в ежедневной двигательной деятельности. Развитие инициативы, самостоятельности и творчества в двигательной активности, способности к самоконтролю, самооценке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выполне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движений. Развитие интереса к участию в подвижных и спортивных играх и физических упражнениях, активности в самостоятельной двигательной деятельности; интереса и любви к спорту.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142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26064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06084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763688" y="1147576"/>
            <a:ext cx="676875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397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1259632" y="620688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Образовательная область «Физическое развитие»</a:t>
            </a:r>
          </a:p>
          <a:p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1331640" y="893912"/>
            <a:ext cx="756084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Принципы физического развития: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Дидактические: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систематичность и последовательность;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развивающее обучение;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оступность;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оспитывающее обучение;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 индивидуальных и возрастных особенностей;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ознательность и активность ребенка;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аглядность.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Специальные: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непрерывность;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последовательность наращивания тренирующих воздействий;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цикличность.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Гигиенические: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- сбалансированность нагрузок;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рациональность чередования деятельности и отдыха;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возрастная адекватность;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оздоровительная направленность всего образовательного процесса;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осуществление личностно- ориентированного обучения и воспитания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131142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26064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06084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763688" y="1147576"/>
            <a:ext cx="676875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397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1259632" y="620688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Образовательная область «Физическое развитие»</a:t>
            </a:r>
          </a:p>
          <a:p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43608" y="1052736"/>
          <a:ext cx="7776863" cy="5148232"/>
        </p:xfrm>
        <a:graphic>
          <a:graphicData uri="http://schemas.openxmlformats.org/drawingml/2006/table">
            <a:tbl>
              <a:tblPr/>
              <a:tblGrid>
                <a:gridCol w="413945"/>
                <a:gridCol w="2787901"/>
                <a:gridCol w="4575017"/>
              </a:tblGrid>
              <a:tr h="129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Формы и методы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Содержание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Обеспечение здорового ритма жизни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-поступательный режим, щадящий режим (адаптационный период)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-оздоровительный режим в летний период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-сетка занятий в соответствии с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СанПиН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-организация микроклимата  группы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3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Физические упражнения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 утренняя гигиеническая гимнастика;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 проведение физкультурных занятий с элементами корригирующей гимнастики в комплексе с дыхательными и релаксационными упражнениями;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 оздоровительно - развивающие физкультурные занятия на свежем воздухе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-подвижные  игры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-профилактическая гимнастика (дыхательная, улучшение осанки, плоскостопия, зрения)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-терренкур (дозированная ходьба)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Гигиенические и водные процедуры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-умывание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-мытье рук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-игры с водой и песком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Свето-воздушные ванны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 сон в проветренном помещении;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 соблюдение температурного режима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-прогулки на свежем воздухе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-обеспечение температурного режима и чистоты воздуха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Активный отдых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-развлечения, праздники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-игры-забавы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-дни здоровья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-каникулы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Диетотерапия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-рациональное питание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-фрукты, овощи, соки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-витаминизация 3го блюда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Спецзакаливание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 гимнастика пробуждения, дорожка «здоровья»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 игровой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самомассаж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лица,  пальцев рук;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-дыхательная гимнастика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Пропаганда ЗОЖ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-занятие по ОБЖ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269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-занятия по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валеологии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51" marR="28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1142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26064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sz="36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0000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06084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4988">
              <a:defRPr/>
            </a:pPr>
            <a:endParaRPr lang="ru-RU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763688" y="1147576"/>
            <a:ext cx="676875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lang="ru-RU" sz="28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</a:tabLst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397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</a:tabLst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979712" y="404664"/>
            <a:ext cx="63895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743325" algn="l"/>
              </a:tabLst>
            </a:pPr>
            <a:r>
              <a:rPr lang="ru-RU" b="1" dirty="0" smtClean="0"/>
              <a:t>2.2. Способы и направления поддержки детской инициативы</a:t>
            </a:r>
            <a:endParaRPr lang="ru-RU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433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1691680" y="1124744"/>
            <a:ext cx="1655763" cy="11382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Детское игровое экспериментирование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удивления и любопытства к любознательности и стойкому интересу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3995936" y="1196752"/>
            <a:ext cx="1544637" cy="6889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интеллектуально-игровой среды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4067944" y="2204864"/>
            <a:ext cx="1423987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Проектирование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3995936" y="2924944"/>
            <a:ext cx="1423987" cy="5000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Игровое моделирование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3995936" y="3789040"/>
            <a:ext cx="1423987" cy="13541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Применение системы развивающих игр и игрушек для интеллектуального потенциала детей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9" name="AutoShape 19"/>
          <p:cNvSpPr>
            <a:spLocks noChangeShapeType="1"/>
          </p:cNvSpPr>
          <p:nvPr/>
        </p:nvSpPr>
        <p:spPr bwMode="auto">
          <a:xfrm flipH="1">
            <a:off x="2483768" y="692696"/>
            <a:ext cx="1116534" cy="36004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61458" name="AutoShape 18"/>
          <p:cNvSpPr>
            <a:spLocks noChangeShapeType="1"/>
          </p:cNvSpPr>
          <p:nvPr/>
        </p:nvSpPr>
        <p:spPr bwMode="auto">
          <a:xfrm>
            <a:off x="4860032" y="692696"/>
            <a:ext cx="0" cy="482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6372200" y="1196752"/>
            <a:ext cx="2363788" cy="11128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Переход к новым активным методам обучения (ориентироваться скорее на процесс получения знаний детьми, чем на знания, как таковые)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6372200" y="2492896"/>
            <a:ext cx="2251075" cy="4921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поискового стиля мышления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6444208" y="3140968"/>
            <a:ext cx="2112963" cy="5778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интереса к познанию и исследованию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6444208" y="3933056"/>
            <a:ext cx="2052638" cy="7588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у детей доказательного типа рассуждения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6372200" y="4869160"/>
            <a:ext cx="2095500" cy="6889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 общим закономерностям будущей деятельности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6444208" y="5661248"/>
            <a:ext cx="2035175" cy="10779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Вооружение ребенка методами овладения и синтеза новых знаний  (в любой предметной деятельности)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4029075" y="7240588"/>
            <a:ext cx="2035175" cy="5683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широкого кругозора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9" name="AutoShape 9"/>
          <p:cNvSpPr>
            <a:spLocks noChangeShapeType="1"/>
          </p:cNvSpPr>
          <p:nvPr/>
        </p:nvSpPr>
        <p:spPr bwMode="auto">
          <a:xfrm>
            <a:off x="6228184" y="692696"/>
            <a:ext cx="1152128" cy="50405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43" name="AutoShape 3"/>
          <p:cNvSpPr>
            <a:spLocks noChangeShapeType="1"/>
          </p:cNvSpPr>
          <p:nvPr/>
        </p:nvSpPr>
        <p:spPr bwMode="auto">
          <a:xfrm>
            <a:off x="5054600" y="6992938"/>
            <a:ext cx="0" cy="2619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65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1142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7101592"/>
              </p:ext>
            </p:extLst>
          </p:nvPr>
        </p:nvGraphicFramePr>
        <p:xfrm>
          <a:off x="1475656" y="1381035"/>
          <a:ext cx="7200800" cy="5054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3777"/>
                <a:gridCol w="3284100"/>
                <a:gridCol w="3082923"/>
              </a:tblGrid>
              <a:tr h="10427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Возрастная группа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Особенности дошкольного  возраста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Роль воспитателя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</a:tr>
              <a:tr h="39575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Младшая группа</a:t>
                      </a:r>
                    </a:p>
                    <a:p>
                      <a:pPr indent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pPr indent="381000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Младшие </a:t>
                      </a:r>
                      <a:r>
                        <a:rPr lang="ru-RU" sz="1200" b="1" dirty="0">
                          <a:effectLst/>
                        </a:rPr>
                        <a:t>дошкольники — это в первую очередь «деятели», а не наблюдатели. Опыт активной разнообразной деятельности составляет важнейшее условие их развития. Поэтому пребывание ребенка в детском саду организуется так, чтобы он получил возможность участвовать в разнообразных делах: в играх, двигательных упражнениях, в действиях по обследованию свойств и качеств предметов и их использованию, в рисовании, лепке, речевом общении, в творчестве (имитации, подражание образам животных, танцевальные импровизации</a:t>
                      </a:r>
                      <a:r>
                        <a:rPr lang="ru-RU" sz="1200" b="1" dirty="0" smtClean="0">
                          <a:effectLst/>
                        </a:rPr>
                        <a:t>)</a:t>
                      </a:r>
                      <a:endParaRPr lang="ru-RU" sz="1200" b="1" dirty="0">
                        <a:effectLst/>
                      </a:endParaRPr>
                    </a:p>
                  </a:txBody>
                  <a:tcPr marL="46621" marR="46621" marT="0" marB="0"/>
                </a:tc>
                <a:tc>
                  <a:txBody>
                    <a:bodyPr/>
                    <a:lstStyle/>
                    <a:p>
                      <a:pPr indent="39687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Воспитатель поощряет познавательную активность каждого ребенка, развивает стремление к наблюдению, сравнению, обследованию свойств и качеств предметов. Следует проявлять внимание к вопросам детей, побуждать и поощрять их познавательную активность, создавая ситуации самостоятельного поиска решения возникающих проблем.</a:t>
                      </a:r>
                    </a:p>
                    <a:p>
                      <a:pPr indent="396875"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Воспитатель показывает детям пример доброго отношения к окружающим: как утешить обиженного, угостить, обрадовать, помочь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  <a:endParaRPr lang="ru-RU" sz="1200" b="1" dirty="0">
                        <a:effectLst/>
                      </a:endParaRPr>
                    </a:p>
                  </a:txBody>
                  <a:tcPr marL="46621" marR="46621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763688" y="476672"/>
            <a:ext cx="691276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89013" indent="-454025" algn="ctr">
              <a:defRPr/>
            </a:pPr>
            <a:r>
              <a:rPr lang="ru-RU" b="1" dirty="0" smtClean="0">
                <a:ln w="0"/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Способы </a:t>
            </a:r>
            <a:r>
              <a:rPr lang="ru-RU" b="1" dirty="0">
                <a:ln w="0"/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направления поддержки детской инициативы</a:t>
            </a:r>
            <a:r>
              <a:rPr lang="ru-RU" dirty="0">
                <a:ln w="0"/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565430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42850" y="1607389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Направления по вовлечению родителей в совместную деятельность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 ДОУ 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7280" y="2332932"/>
            <a:ext cx="7072362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Информационно – аналитическое</a:t>
            </a:r>
          </a:p>
          <a:p>
            <a:pPr algn="ctr"/>
            <a:r>
              <a:rPr lang="ru-RU" b="1" dirty="0" smtClean="0"/>
              <a:t> (изучение семьи, ее особенностей, опрос, анкетирование)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332" y="3344795"/>
            <a:ext cx="7072362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Наглядно – информационное (донести до родителей любую информацию- это стенды, родительские клубы)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00119" y="4269272"/>
            <a:ext cx="7143515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Познавательное (обогащение родителей знаниями в вопросах воспитания детей,- это устные журналы, экскурсии)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04758" y="5360235"/>
            <a:ext cx="6967296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Досуговое (совместные мероприятия с родителями, участие родителей в конкурсах, выставках)</a:t>
            </a:r>
            <a:endParaRPr lang="ru-RU" b="1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547664" y="877943"/>
            <a:ext cx="720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взаимодействия педагогического коллектива с семьями воспитанников, социумом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62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5860" y="135378"/>
            <a:ext cx="6758136" cy="4678456"/>
          </a:xfrm>
        </p:spPr>
        <p:txBody>
          <a:bodyPr>
            <a:normAutofit/>
          </a:bodyPr>
          <a:lstStyle/>
          <a:p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1765860" y="1605352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Сайт детского сада и группы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1790298" y="2792821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Фотовыставки, фотомонтаж</a:t>
            </a:r>
            <a:endParaRPr lang="ru-RU" b="1" dirty="0"/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1807003" y="3945862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Проведение акций</a:t>
            </a:r>
            <a:endParaRPr lang="ru-RU" b="1" dirty="0"/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1800599" y="5159285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Почта доверия</a:t>
            </a:r>
            <a:endParaRPr lang="ru-RU" b="1" dirty="0"/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3982689" y="5142803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Выпуск семейных газет</a:t>
            </a:r>
            <a:endParaRPr lang="ru-RU" b="1" dirty="0"/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3926504" y="3892638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Презентации</a:t>
            </a:r>
            <a:endParaRPr lang="ru-RU" b="1" dirty="0"/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3893339" y="2678192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Круглый стол</a:t>
            </a:r>
            <a:endParaRPr lang="ru-RU" b="1" dirty="0"/>
          </a:p>
        </p:txBody>
      </p:sp>
      <p:sp>
        <p:nvSpPr>
          <p:cNvPr id="24" name="Блок-схема: перфолента 23"/>
          <p:cNvSpPr/>
          <p:nvPr/>
        </p:nvSpPr>
        <p:spPr>
          <a:xfrm>
            <a:off x="3955533" y="1606622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Проведение мастер-классов</a:t>
            </a:r>
            <a:endParaRPr lang="ru-RU" b="1" dirty="0"/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6215074" y="1571612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Проведение тренингов</a:t>
            </a:r>
            <a:endParaRPr lang="ru-RU" b="1" dirty="0"/>
          </a:p>
        </p:txBody>
      </p:sp>
      <p:sp>
        <p:nvSpPr>
          <p:cNvPr id="26" name="Блок-схема: перфолента 25"/>
          <p:cNvSpPr/>
          <p:nvPr/>
        </p:nvSpPr>
        <p:spPr>
          <a:xfrm>
            <a:off x="6357950" y="2714620"/>
            <a:ext cx="1785950" cy="928694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Совместные экскурсии</a:t>
            </a:r>
            <a:endParaRPr lang="ru-RU" b="1" dirty="0"/>
          </a:p>
        </p:txBody>
      </p:sp>
      <p:sp>
        <p:nvSpPr>
          <p:cNvPr id="27" name="Блок-схема: перфолента 26"/>
          <p:cNvSpPr/>
          <p:nvPr/>
        </p:nvSpPr>
        <p:spPr>
          <a:xfrm>
            <a:off x="6286512" y="3786190"/>
            <a:ext cx="1785950" cy="1000132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Брошюры, листовки</a:t>
            </a:r>
            <a:endParaRPr lang="ru-RU" b="1" dirty="0"/>
          </a:p>
        </p:txBody>
      </p:sp>
      <p:sp>
        <p:nvSpPr>
          <p:cNvPr id="28" name="Блок-схема: перфолента 27"/>
          <p:cNvSpPr/>
          <p:nvPr/>
        </p:nvSpPr>
        <p:spPr>
          <a:xfrm>
            <a:off x="6286512" y="4929198"/>
            <a:ext cx="1785950" cy="107157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Выставки семейных работ</a:t>
            </a:r>
            <a:endParaRPr lang="ru-RU" b="1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10800000" flipV="1">
            <a:off x="2192065" y="2372971"/>
            <a:ext cx="714380" cy="5715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19" idx="0"/>
          </p:cNvCxnSpPr>
          <p:nvPr/>
        </p:nvCxnSpPr>
        <p:spPr>
          <a:xfrm>
            <a:off x="2063122" y="3739729"/>
            <a:ext cx="636856" cy="29900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 flipV="1">
            <a:off x="2020619" y="4723282"/>
            <a:ext cx="714380" cy="64294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0" idx="3"/>
            <a:endCxn id="21" idx="1"/>
          </p:cNvCxnSpPr>
          <p:nvPr/>
        </p:nvCxnSpPr>
        <p:spPr>
          <a:xfrm flipV="1">
            <a:off x="3586549" y="5607150"/>
            <a:ext cx="396140" cy="1648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endCxn id="22" idx="2"/>
          </p:cNvCxnSpPr>
          <p:nvPr/>
        </p:nvCxnSpPr>
        <p:spPr>
          <a:xfrm flipV="1">
            <a:off x="4143372" y="4728463"/>
            <a:ext cx="676107" cy="5579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2" idx="0"/>
          </p:cNvCxnSpPr>
          <p:nvPr/>
        </p:nvCxnSpPr>
        <p:spPr>
          <a:xfrm rot="16200000" flipV="1">
            <a:off x="4362277" y="3528304"/>
            <a:ext cx="378621" cy="53578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4143372" y="2500309"/>
            <a:ext cx="642942" cy="29251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24" idx="3"/>
            <a:endCxn id="25" idx="1"/>
          </p:cNvCxnSpPr>
          <p:nvPr/>
        </p:nvCxnSpPr>
        <p:spPr>
          <a:xfrm flipV="1">
            <a:off x="5741483" y="2035959"/>
            <a:ext cx="473591" cy="3501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6660232" y="2357430"/>
            <a:ext cx="626412" cy="58704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786578" y="3643314"/>
            <a:ext cx="571504" cy="1428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7000892" y="4572008"/>
            <a:ext cx="571504" cy="5715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2339752" y="404664"/>
            <a:ext cx="5688632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Нетрадиционные формы работы с родителями</a:t>
            </a:r>
            <a:endParaRPr lang="ru-RU" sz="2400" b="1" dirty="0"/>
          </a:p>
        </p:txBody>
      </p:sp>
      <p:cxnSp>
        <p:nvCxnSpPr>
          <p:cNvPr id="44" name="Прямая соединительная линия 43"/>
          <p:cNvCxnSpPr>
            <a:endCxn id="17" idx="0"/>
          </p:cNvCxnSpPr>
          <p:nvPr/>
        </p:nvCxnSpPr>
        <p:spPr>
          <a:xfrm flipH="1">
            <a:off x="2658835" y="1124744"/>
            <a:ext cx="1121077" cy="5734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932040" y="1124744"/>
            <a:ext cx="432048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660232" y="1124744"/>
            <a:ext cx="792088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822994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35378"/>
            <a:ext cx="7488832" cy="5957918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Алгоритм комплектования групп компенсирующей направленности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первичное обследование детей, выявление детей с проблемами в развитии, на основании заявлений родителей (законных представителей);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обсуждение результатов обследования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консилиуме  МАДОУ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обработка и оформление заключений и рекомендаций;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направление на обследование  на муниципальную ПМПК;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прием заявлений от родителей на перевод в группы компенсирующей направленности;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формирование групп компенсирующей направленности;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заключение договоров с родителями на посещение групп компенсирующей направленности;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оформление речевых карт для детей с ОНР  и диагностических карт для детей с ЗПР;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психолого-педагогическое наблюдение за детьми, имеющими речевые и психические нарушения;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диагностическое наблюдение в процессе обучения и   диагностика результативности коррекционно-педагогического процесса.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1907704" y="445895"/>
            <a:ext cx="6840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2.4.Содержание образовательной деятельности по профессиональной коррекции нарушений развития детей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2994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187624" y="332656"/>
            <a:ext cx="7488832" cy="8817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I. </a:t>
            </a:r>
            <a:r>
              <a:rPr lang="ru-RU" sz="3600" b="1" dirty="0" smtClean="0">
                <a:solidFill>
                  <a:srgbClr val="000099"/>
                </a:solidFill>
                <a:latin typeface="+mj-lt"/>
                <a:cs typeface="Times New Roman" pitchFamily="18" charset="0"/>
              </a:rPr>
              <a:t>Целевой раздел </a:t>
            </a:r>
          </a:p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или  для чего реализуется программа в детском саду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58537" y="1428736"/>
            <a:ext cx="3983655" cy="166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hangingPunct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.1.Пояснительная записка</a:t>
            </a:r>
          </a:p>
          <a:p>
            <a:pPr algn="just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63688" y="2132856"/>
            <a:ext cx="698477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Программа разработана с учетом примерной основной образовательной программы дошкольного образования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«От рождения до школы»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 редакцией Н. Е.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Вераксы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 С. Комаровой, М. А. Васильевой 2014г.,  а  для группы  младшего дошкольного возраста  с учетом примерной образовательной программы дошкольного образования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«Детство»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под редакцией  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Т. И. Бабаевой, А. Г. Гогоберидзе, О. В. Солнцевой 2014г.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Парциальных программ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«Ладушки»  автор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Каплунова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И.М.,  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Новоскольцева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И. А., 2010г,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«Цветные ладошки» автор Лыкова И.А.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2014г,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рограмма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«Безопасность» автор Н.Н. Авдеева, О.Л. Князева, Р.Б.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Стеркина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2004г.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35378"/>
            <a:ext cx="7488832" cy="595791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619672" y="980728"/>
          <a:ext cx="6768752" cy="1717548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015" algn="l"/>
                        </a:tabLst>
                      </a:pPr>
                      <a:r>
                        <a:rPr lang="ru-RU" sz="1400" b="1" spc="-45" dirty="0">
                          <a:latin typeface="Times New Roman"/>
                          <a:ea typeface="Times New Roman"/>
                          <a:cs typeface="Times New Roman"/>
                        </a:rPr>
                        <a:t>Коррекционные задачи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формирование обобщенных представлений о свойствах предметов (цвете, форме, величине), о расположении их в пространстве;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дальнейшее накопление представлений и знаний о предметах и явлениях ближайшего окружения ребенка;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повышение уровня сенсорного и умственного развития, а также обогащение и систематизация словаря, развитие устной диалогической и монологической речи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1763688" y="409601"/>
            <a:ext cx="705678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6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Реализация коррекционных задач воспитателем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6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старших группах для детей с задержкой психического развития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76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47664" y="2780928"/>
          <a:ext cx="6768752" cy="3578526"/>
        </p:xfrm>
        <a:graphic>
          <a:graphicData uri="http://schemas.openxmlformats.org/drawingml/2006/table">
            <a:tbl>
              <a:tblPr/>
              <a:tblGrid>
                <a:gridCol w="2130566"/>
                <a:gridCol w="4638186"/>
              </a:tblGrid>
              <a:tr h="231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коррекционной работы</a:t>
                      </a:r>
                      <a:endParaRPr lang="ru-RU" sz="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</a:pPr>
                      <a:r>
                        <a:rPr lang="ru-RU" sz="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коррекционной работы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62">
                <a:tc gridSpan="2"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</a:pPr>
                      <a:r>
                        <a:rPr lang="ru-RU" sz="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Старшая и подготовительная группа</a:t>
                      </a:r>
                      <a:endParaRPr lang="ru-RU" sz="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Утренняя гимнастика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 дыхания, опорно-двигательного аппарата.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слухового внимания, мелкой моторики, пальцев рук, двигательной активности, ориентировки в пространстве.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Засыпание под музыку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Релаксация: переход от активной деятельности ко сну.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Пробуждение под музыку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Выравнивание фаз пробуждения детей.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Эмоционально- положительный заряд детей для дальнейшей деятельности во второй половине дня.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Коррекционная  гимнастика            пробуждения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общей и мелкой моторики.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 дыхания.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Умение ориентироваться в пространстве.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Дидактическая игра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Закрепление навыков и умений детей, полученных на коррекционных занятиях.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помощью слуха, зрения и осязания определять свойства предметов, и материал, из которого они  сделаны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Сравнивать предметы по цвету, форме величине.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Называть группы обобщающими словами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Сюжетно-ролевая игра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Развивать сюжет знакомой игры, брать на себя роли.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Постепенно вводить в игру вместо функциональных игрушек предметы-заместители.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Играть совместно, небольшими группами, при исполнении главной роли ребенком-лидером.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Индивидуальная коррекционная работа            по заданию учителя-дефектолога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 и развитие внимания, памяти, мышления, сенсорного восприятия.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Индивидуальная коррекционная работа             по заданию педагога-психолога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и коррекция эмоционально-волевой сферы.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Досуги, праздники, театрализованная деятельность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эмоционально-волевой сферы.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предпосылок к развитию творческого воображения.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мелкой и общей моторики.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Прогулка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 психических процессов.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двигательной активности, коммуникативной стороны речи, ориентировки в пространстве, эмоционально-волевой сферы.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Культурно-гигиенические навыки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мелкой моторики, коммуникативной стороны речи, внимания, мышления.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Трудовая деятельность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мелкой моторики, коммуникативной стороны речи.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Обогащение и активизация словарного запаса.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Выравнивание психических процессов: анализа, синтеза, внимания, мышления, памяти.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691680" y="0"/>
            <a:ext cx="54360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коррекционно-развивающей работы                                                       воспитателя с детьми  в повседневной жизни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2994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35378"/>
            <a:ext cx="7488832" cy="595791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151112" y="980728"/>
          <a:ext cx="7525344" cy="5348097"/>
        </p:xfrm>
        <a:graphic>
          <a:graphicData uri="http://schemas.openxmlformats.org/drawingml/2006/table">
            <a:tbl>
              <a:tblPr/>
              <a:tblGrid>
                <a:gridCol w="2368715"/>
                <a:gridCol w="5156629"/>
              </a:tblGrid>
              <a:tr h="117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коррекционной работы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</a:pPr>
                      <a:r>
                        <a:rPr lang="ru-RU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коррекционной работы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96">
                <a:tc gridSpan="2"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</a:pPr>
                      <a:r>
                        <a:rPr lang="ru-RU" sz="9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Старшая и подготовительная группа</a:t>
                      </a:r>
                      <a:endParaRPr lang="ru-RU" sz="9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Утренняя гимнастика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 дыхания, опорно-двигательного аппарата.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слухового внимания, мелкой моторики, пальцев рук, двигательной активности, ориентировки в пространстве.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Засыпание под музыку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Релаксация: переход от активной деятельности ко сну.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Пробуждение под музыку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Выравнивание фаз пробуждения детей.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Эмоционально- положительный заряд детей для дальнейшей деятельности во второй половине дня.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Коррекционная  гимнастика            пробуждения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общей и мелкой моторики.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 дыхания.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Умение ориентироваться в пространстве.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Дидактическая игра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Закрепление навыков и умений детей, полученных на коррекционных занятиях.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помощью слуха, зрения и осязания определять свойства предметов, и материал, из которого они  сделаны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Сравнивать предметы по цвету, форме величине.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Называть группы обобщающими словами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Сюжетно-ролевая игра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Развивать сюжет знакомой игры, брать на себя роли.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Постепенно вводить в игру вместо функциональных игрушек предметы-заместители.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Играть совместно, небольшими группами, при исполнении главной роли ребенком-лидером.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Индивидуальная коррекционная работа            по заданию учителя-дефектолога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 и развитие внимания, памяти, мышления, сенсорного восприятия.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Индивидуальная коррекционная работа             по заданию педагога-психолога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и коррекция эмоционально-волевой сферы.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Досуги, праздники, театрализованная деятельность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эмоционально-волевой сферы.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предпосылок к развитию творческого воображения.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мелкой и общей моторики.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Прогулка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Коррекция психических процессов.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двигательной активности, коммуникативной стороны речи, ориентировки в пространстве, эмоционально-волевой сферы.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Культурно-гигиенические навыки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мелкой моторики, коммуникативной стороны речи, внимания, мышления.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Трудовая деятельность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мелкой моторики, коммуникативной стороны речи.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Обогащение и активизация словарного запаса.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Выравнивание психических процессов: анализа, синтеза, внимания, мышления, памяти.</a:t>
                      </a:r>
                    </a:p>
                  </a:txBody>
                  <a:tcPr marL="21207" marR="212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2339752" y="188640"/>
            <a:ext cx="51845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коррекционно-развивающей работы                                                    воспитателя с детьми  в повседневной жизни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2994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35378"/>
            <a:ext cx="7488832" cy="595791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1043608" y="216586"/>
            <a:ext cx="7920880" cy="646330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Цели работы группы для детей с ОНР 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своевременная систематическая коррекционно-педагогическая помощь детям с нарушениями речи;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социальная адаптация детей с нарушениями речи и формирование у них предпосылок учебной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консультативно-методическая поддержка родителей в организации воспитания и обучения ребенка с нарушениями речи.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группы для детей с ОНР: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одной из основных задач Программы является овладение детьми самостоятельной, связной, грамматически правильной речью и навыками речевого общения, фонетической системой русского языка, элементами грамоты, что формирует готовность к обучению в школе. Программой предусмотрена необходимость охраны и укрепления физического и психического здоровья детей, обеспечения эмоционального благополучия каждого ребенка. Так, она позволяет  формировать оптимистическое отношение детей к окружающему, что дает возможность ребенку жить и развиваться, обеспечивает позитивное эмоционально-личностное и социальное развитие. </a:t>
            </a: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Приоритетные направления работы с детьми: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коррекция речевого дефекта;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социальная адаптация с последующей интеграцией в массовую школу;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развитие речи и речевого общения (реше­ние в единстве задач языкового и коммуни­кативного развития)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2994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35378"/>
            <a:ext cx="7488832" cy="595791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1043608" y="51011"/>
            <a:ext cx="7776864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2.5. Особенности организации педагогической диагностики и 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мониторинга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268760"/>
            <a:ext cx="6984776" cy="31393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Реализация программы  предполагает оценку индивидуального развития детей. Такая оценка производится педагогическим работником в рамках педагогической диагностики (оценки индивидуального развития детей дошкольного возраста, связанной с оценкой эффективности педагогических действий и лежащей в основе их дальнейшего планирования). Педагогическая диагностика проводится в ходе наблюдений за активностью детей в спонтанной и специально организованной деятельности. Инструментарий для педагогической диагностики — карты наблюдений детского развития, позволяющие фиксировать индивидуальную динамику и перспективы развития каждого ребенка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22994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1071546"/>
            <a:ext cx="698477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3.1. Описание материально – технического обеспечения Программы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08470" y="116632"/>
            <a:ext cx="6120680" cy="8640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3. Организационный раздел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как мы будем реализовывать Программу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67815" y="1956816"/>
          <a:ext cx="6008370" cy="3170111"/>
        </p:xfrm>
        <a:graphic>
          <a:graphicData uri="http://schemas.openxmlformats.org/drawingml/2006/table">
            <a:tbl>
              <a:tblPr/>
              <a:tblGrid>
                <a:gridCol w="4410075"/>
                <a:gridCol w="159829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объекта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Групповая комната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Спальня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Медицинский кабинет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Кабинет учителя-логопеда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Кабинет дефектолога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Детская лаборатория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Кабинет психолога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Музыкальный зал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спортзал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Кабинет заведующей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Пищеблок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Моечная постирочный блок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90043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907704" y="1484784"/>
            <a:ext cx="6192688" cy="468052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88640"/>
            <a:ext cx="6480720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>
                <a:solidFill>
                  <a:srgbClr val="C00000"/>
                </a:solidFill>
                <a:cs typeface="Times New Roman" pitchFamily="18" charset="0"/>
              </a:rPr>
              <a:t>3. Организационный раздел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как мы будем реализовывать Программу</a:t>
            </a:r>
          </a:p>
          <a:p>
            <a:pPr algn="ctr"/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267744" y="2132856"/>
            <a:ext cx="54006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3.1.Материально-техническое обеспечение Программы:  обеспеченность методическими материалами и средствами обучения и воспитания.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3.2.Режим дня, учебный план, расписание непосредственно образовательной  деятельности,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особенности традиционных событий, праздников, мероприятий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3.3.Особенности организации развивающей предметно-пространственной     среды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40115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950082" y="1556792"/>
            <a:ext cx="5862278" cy="468052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Содержательно-насыщенная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   Образовательное пространство оснащено средствами обучения и воспитания, соответствующими материалами, игровым, спортивным, оздоровительным оборудованием, инвентарем, которые  обеспечивают:</a:t>
            </a:r>
          </a:p>
          <a:p>
            <a:pPr marL="285750" marR="0" lvl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 игровую, познавательную, исследовательскую и творческую активность всех воспитанников, экспериментирование с доступными детям материалами (в том числе с песком и водой);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двигательную активность, в том числе развитие крупной и мелкой моторики, участие в подвижных играх и соревнованиях;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эмоциональное благополучие детей во взаимодействии с предметно-пространственным окружением;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возможность самовыражения детей.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    Для детей раннего возраста образовательное пространство предоставляет необходимые и достаточные возможности для движения, предметной и игровой деятельности с разными материалами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88640"/>
            <a:ext cx="6480720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>
                <a:solidFill>
                  <a:srgbClr val="C00000"/>
                </a:solidFill>
                <a:cs typeface="Times New Roman" pitchFamily="18" charset="0"/>
              </a:rPr>
              <a:t>3. Организационный раздел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как мы будем реализовывать Программу</a:t>
            </a:r>
          </a:p>
          <a:p>
            <a:pPr algn="ctr"/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7436" y="1196752"/>
            <a:ext cx="8256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Особенности организации развивающей предметно – пространственной среды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8040115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88640"/>
            <a:ext cx="6552728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III</a:t>
            </a:r>
            <a:r>
              <a:rPr lang="ru-RU" sz="2000" b="1" dirty="0" smtClean="0">
                <a:solidFill>
                  <a:srgbClr val="C00000"/>
                </a:solidFill>
                <a:cs typeface="Times New Roman" pitchFamily="18" charset="0"/>
              </a:rPr>
              <a:t>.</a:t>
            </a:r>
            <a:r>
              <a:rPr lang="ru-RU" sz="3200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cs typeface="Times New Roman" pitchFamily="18" charset="0"/>
              </a:rPr>
              <a:t>Организационный раздел</a:t>
            </a:r>
            <a:endParaRPr lang="ru-RU" sz="4000" b="1" dirty="0">
              <a:solidFill>
                <a:srgbClr val="C00000"/>
              </a:solidFill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как мы будем реализовывать Программу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052736"/>
            <a:ext cx="590465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Программно-методическое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обеспечение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1628799"/>
          <a:ext cx="8496944" cy="5152644"/>
        </p:xfrm>
        <a:graphic>
          <a:graphicData uri="http://schemas.openxmlformats.org/drawingml/2006/table">
            <a:tbl>
              <a:tblPr/>
              <a:tblGrid>
                <a:gridCol w="721438"/>
                <a:gridCol w="1202398"/>
                <a:gridCol w="1042078"/>
                <a:gridCol w="4269751"/>
                <a:gridCol w="1261279"/>
              </a:tblGrid>
              <a:tr h="160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ОБРАЗОВАТЕЛЬНАЯ ОБЛАСТЬ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Примерная программы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Парциальные программы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Методические пособия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Оборудование, ТСО средства обучения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 «Социально-коммуникативное  развитие» 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«От рождения до школы» под редакцией Н.Е.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Веракса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, Т.С. Комаровой, М.А. Васильевой. – М.: Мозаика-синтез, 2014.(проект)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«Основы безопасности детей старшего дошкольного возраста»  авт.  Авдеева Н.Н., Князева Н.Л.,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Стеркина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Р.Б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Т.П.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Гарнышева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Обж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для дошкольников» С-П Детсво-Пресс,2013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Губанова Н. Ф. Игровая деятельность в детском саду. — М.: Мозаика-Синтез, 2009.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Л Петрова  В.  И., 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Стульник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 Т.Д.  Нравственное  воспитание  в  детском 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саду.-М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.:  Мозаика- Синтез,2006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Жучкова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Г.Н. «Нравственные беседы с детьми 4-6 лет» М.- Мозаика-Синтез, 2006.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Фалькович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Т.А. «Сценарии занятий по культурно-нравственному воспитанию»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Куцакова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Л. В., Павлова Л. Ю. Трудовое воспитание в детском саду. —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М.; Мозаика-Синтез, 2005г.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Буре Р. С. Социально-нравственное воспитание дошкольников. - М., «Мозаика-Синтез»,  2012.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Губанова  Н.  Ф.  Развитие  игровой  деятельности.  Система  работы  в  первой  младшей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группе детского сада. Мозаика-Синтез, Москва,  2012.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С.Н.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Теплюк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.  Игры-занятия на прогулке с детьми 2-4 лет. М.:«Мозаика -Синтез», 2013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мультимедийное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оборудование, музыкальный центр, микрофоны, презентации, обучающие видеофильмы.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«Познавательное развитие»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«От рождения до школы» под редакцией Н.Е. Веракса, Т.С. Комаровой, М.А. Васильевой. – М.: Мозаика-синтез, 2014.(проект)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b="0">
                        <a:latin typeface="Times New Roman"/>
                        <a:ea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Соломенникова О. А. Ознакомление с природой. Система работы в первой младшей группе детского сада.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Занятия   по   формированию   элементарных   экологических 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представлений в первой младшей группе детского сада. Мозаика-Синтез, Москва  2009г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И. А. Помораева, В. А. Позина Формирование элементарных математических представлений. М.: Мозаика-Синтез, 2013.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latin typeface="Times New Roman"/>
                          <a:ea typeface="Times New Roman"/>
                        </a:rPr>
                        <a:t>О. А. Соломенникова, «Занятия по формированию элементарных экологических представлений» Мозаика-Синтез, Москва, 2010.</a:t>
                      </a:r>
                      <a:endParaRPr lang="ru-RU" sz="700" b="1">
                        <a:latin typeface="Times New Roman"/>
                        <a:ea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О. А. Соломенникова, «Ознакомление с природой. Система работы в средней группе детского сада». М.: Мозаика-Синтез,  2012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0">
                          <a:latin typeface="Times New Roman"/>
                          <a:ea typeface="Times New Roman"/>
                        </a:rPr>
                        <a:t>Г. А. Тугушева, Л. Е. Чистякова «Экспериментальная деятельность» Санкт-Петербург 2010г</a:t>
                      </a:r>
                      <a:endParaRPr lang="ru-RU" sz="700" b="1">
                        <a:latin typeface="Times New Roman"/>
                        <a:ea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0" dirty="0" err="1">
                          <a:latin typeface="Times New Roman"/>
                          <a:ea typeface="Times New Roman"/>
                        </a:rPr>
                        <a:t>мультимедийное</a:t>
                      </a:r>
                      <a:r>
                        <a:rPr lang="ru-RU" sz="700" b="0" dirty="0">
                          <a:latin typeface="Times New Roman"/>
                          <a:ea typeface="Times New Roman"/>
                        </a:rPr>
                        <a:t> оборудование, музыкальный центр, микрофоны, презентации, обучающие видеофильмы</a:t>
                      </a:r>
                      <a:endParaRPr lang="ru-RU" sz="700" b="1" dirty="0">
                        <a:latin typeface="Times New Roman"/>
                        <a:ea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«Речевое развитие»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«От рождения до школы» под редакцией Н.Е. Веракса, Т.С. Комаровой, М.А. Васильевой. – М.: Мозаика-синтез, 2014.(проект)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Гербова В.В. «Занятия по развитию речи в первой младшей группе» «Мозаика –Синтез»  Москва 2010 г.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Гербова В.В.  Комуникация. Развитие речи и общения детей  в первой младшей группе детского сада. М.: Мозаика -Синтез, 2012.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С. Н. Теплюк . Игры-занятия на прогулке с детьми 2-4 лет.- М.: Мозаика-Синтез, 2013.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Максаков А.И.  Развитие правильной речи ребенка в семье М.: Мозаика –Синтез, 2005 г.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Максаков А.И. правильно ли говорит Ваш ребенок. М.: Мозаика-Синтез, 2005 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Г.Я Затулина «Конспекты занятий по развитию речи. Первая младшая группа» М., «Центр педагогического образования» 2008 г.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В. В. Гербова. «Коммуникация. Развитие речи в средней группе детского сада». М.: Мозаика-Синтез, 2012.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Кравченко, Т. Л. Долгова «Прогулки в детском саду» И. В. М.,  «Мозаика-Сиетез» 2011г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Г. А. Тугушева, Л. Е. Чистякова 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Гербова В. В. Приобщение детей к художественной литературе. — М.: Мозаика-Синтез, 2005.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мультимедийное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оборудование, музыкальный центр, микрофоны, презентации, обучающие видеофильмы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«Художественно-эстетическое развитие»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Программа «Ладушки»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Каплуновой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И.М.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Новоскольцевой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И. А.2010г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Программа«Цветные ладошки» авт. Лыкова И.А.2007г.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Библиотека программы «Ладушки» И.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Каплунова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, И.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Новоскольцева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« Изобразительная деятельность в детском саду </a:t>
                      </a: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авт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ИА Лыкова в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Мл. гр.2007г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мультимедийное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оборудование, музыкальный центр, микрофоны, презентации, обучающие видеофильмы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733" marR="1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35696" y="260648"/>
            <a:ext cx="590465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Программно-методическое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обеспечение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648" y="836712"/>
          <a:ext cx="7344816" cy="5398008"/>
        </p:xfrm>
        <a:graphic>
          <a:graphicData uri="http://schemas.openxmlformats.org/drawingml/2006/table">
            <a:tbl>
              <a:tblPr/>
              <a:tblGrid>
                <a:gridCol w="1210436"/>
                <a:gridCol w="1158519"/>
                <a:gridCol w="1231445"/>
                <a:gridCol w="2654159"/>
                <a:gridCol w="1090257"/>
              </a:tblGrid>
              <a:tr h="3965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«Физическое развитие»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«От рождения до школы» под редакцией Н.Е.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Веракса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, Т.С. Комаровой, М.А. Васильевой. – М.: Мозаика-синтез, 2014.(проект)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Т.Е Харченко «Утренняя гимнастика в детском саду.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Л.Д. Глазырина  «Физическая культура дошкольникам. Младший возраст». М.: «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Владос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», 1999.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Пензулаева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Л.И. Физкультурные занятия в детском саду. Подготовительная группа. - М.: Мозаика-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Синтез, 2009.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Пензулаева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Л. И. Физическая культура в детском саду. Система работы в подготовительной группе. М.: Мозаика-синтез, 2012.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И. М. Новикова «Формирование представлений о здоровом образе жизни дошкольников» Мозаика-Синтез. Москва 2009г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Т.А. Шорыгина «Беседы о здоровье»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М.: Сфера, 2009.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«Праздники здоровья для детей 6-7 лет». Сценарии в ДОУ. М.: Творческий центр, 2010. Авт. М.Ю.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Картушина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300 подвижных игр для дошкольников. Практическое пособие. М.: Айрис-пресс, 2011.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Степаненко Э. Я.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Сборник подвижных игр для детей 2-7 лет. М.: Мозаика-синтез, 2013.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мультимедийное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оборудование, музыкальный центр, микрофоны, презентации, обучающие видеофильмы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35696" y="260648"/>
            <a:ext cx="590465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Программно-методическое обеспечение младшей группы «Одуванчики»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7664" y="980729"/>
          <a:ext cx="6912768" cy="5829048"/>
        </p:xfrm>
        <a:graphic>
          <a:graphicData uri="http://schemas.openxmlformats.org/drawingml/2006/table">
            <a:tbl>
              <a:tblPr/>
              <a:tblGrid>
                <a:gridCol w="1139233"/>
                <a:gridCol w="1090369"/>
                <a:gridCol w="1797076"/>
                <a:gridCol w="1859964"/>
                <a:gridCol w="1026126"/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Образовательная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область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Примерная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программы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Парциальные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Методические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пособия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Оборудование, ТСО средства 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i="1" dirty="0">
                          <a:latin typeface="Times New Roman"/>
                          <a:ea typeface="Times New Roman"/>
                          <a:cs typeface="Times New Roman"/>
                        </a:rPr>
                        <a:t>Обучения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i="1">
                          <a:latin typeface="Times New Roman"/>
                          <a:ea typeface="Times New Roman"/>
                          <a:cs typeface="Times New Roman"/>
                        </a:rPr>
                        <a:t>Познавательное развитие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cap="small" dirty="0">
                          <a:latin typeface="Times New Roman"/>
                          <a:ea typeface="Calibri"/>
                          <a:cs typeface="Times New Roman"/>
                        </a:rPr>
                        <a:t>ДЕТСТВО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cap="small" dirty="0">
                          <a:latin typeface="Times New Roman"/>
                          <a:ea typeface="Calibri"/>
                          <a:cs typeface="Times New Roman"/>
                        </a:rPr>
                        <a:t>Примерная образовательная программа  дошкольного образования </a:t>
                      </a:r>
                      <a:r>
                        <a:rPr lang="ru-RU" sz="600" cap="small" dirty="0" err="1">
                          <a:latin typeface="Times New Roman"/>
                          <a:ea typeface="Calibri"/>
                          <a:cs typeface="Times New Roman"/>
                        </a:rPr>
                        <a:t>С-Пб</a:t>
                      </a:r>
                      <a:r>
                        <a:rPr lang="ru-RU" sz="600" cap="small" dirty="0">
                          <a:latin typeface="Times New Roman"/>
                          <a:ea typeface="Calibri"/>
                          <a:cs typeface="Times New Roman"/>
                        </a:rPr>
                        <a:t>, Детство-пресс, 2014г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Михайлова З.А., Полякова  М.Н.,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Чеплашкина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И.Н.  «Математика –это интересно» парциальная программа .Игровые ситуации. Диагностика развития.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С-Пб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., Детство-Пресс, 2015г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Воронкович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 О.А. «Добро пожаловать в экологию!» парциальная программа,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С-Пб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«Детство-пресс», 2015г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Коротковских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Л.Н. «Планы-конспекты занятий по развитию математических представлений у детей дошкольного возраста,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С-Пб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ООО «Детство-пресс»2013г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Михайлова З.А., Полякова  М.Н., 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Чеплашкина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И.Н.  «Математика –это интересно» игровые ситуации для детей дошкольного возраста,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С-Пб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Детство –Пресс,2002г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Чеплашкина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И.Н.  Математика – это интересно. Рабочая тетрадь (3-4года)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Авдеева Н.Н., Князева О.Л.,      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Стеркина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Р.Б. «Безопасность»,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С-Пб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 «Детство-пресс»,2015г.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Марудова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Е.В. Ознакомление дошкольников с окружающим миром экспериментирование ,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С-Пб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Детство пресс. 2010г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Тугушева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Г.П., Чистякова А.Е. «Экспериментальная деятельность»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С-Пб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Детство-пресс, 2010г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Нищева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Н.В,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Организация-опытно-экспериментальной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работы в ДОУ»,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С-Пб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, Детство-пресс,2013г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Вып.1 вып.2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мультимедийное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оборудование, музыкальный центр, микрофоны, презентации, обучающие видеофильмы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«Речевое развитие»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cap="small">
                          <a:latin typeface="Times New Roman"/>
                          <a:ea typeface="Calibri"/>
                          <a:cs typeface="Times New Roman"/>
                        </a:rPr>
                        <a:t>ДЕТСТВО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cap="small">
                          <a:latin typeface="Times New Roman"/>
                          <a:ea typeface="Calibri"/>
                          <a:cs typeface="Times New Roman"/>
                        </a:rPr>
                        <a:t>Примерная образовательная программа  дошкольного образования. С-Пб, Детство-пресс, 2014г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Программа «Развитие речи детей 3-5 лет» авт.О.С. Ушакова, М, ТЦ «Сфера», 2015г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Ушакова О.С. «Ознакомление дошкольников с литературой», М, ТЦ «Сфера» 2015г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мультимедийное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оборудование, музыкальный центр, микрофоны, презентации, обучающие видеофильмы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 «Социально-коммуникативное  развитие»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cap="small">
                          <a:latin typeface="Times New Roman"/>
                          <a:ea typeface="Calibri"/>
                          <a:cs typeface="Times New Roman"/>
                        </a:rPr>
                        <a:t>ДЕТСТВО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cap="small">
                          <a:latin typeface="Times New Roman"/>
                          <a:ea typeface="Calibri"/>
                          <a:cs typeface="Times New Roman"/>
                        </a:rPr>
                        <a:t>Примерная образовательная программа  дошкольного образования, С-Пб, Детство-пресс, 2014г.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«Ьезопасность»  авт.  Авдеева Н.Н., Князева Н.Л., Стеркина Р.Б. автор Н.Н. Авдеева. О.Л.Князева, Р.Б Стеркина, СПб, «Детсво-Пресс», 2004г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Т.П. Гарнышева «Обж для дошкольников» С-П Детсво-Пресс,2013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Жучкова Г.Н. «Нравственные беседы с детьми 4-6 лет» М.- Мозаика-Синтез, 2006.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Куцакова Л. В., Павлова Л. Ю. Трудовое воспитание в детском саду. —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М.; Мозаика-Синтез, 2005г.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Буре Р. С. Социально-нравственное воспитание дошкольников. - М., «Мозаика-Синтез»,  2012.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С.Н. Теплюк.  Игры-занятия на прогулке с детьми 2-4 лет. М.:«Мозаика -Синтез», 2013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мультимедийное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оборудование, музыкальный центр, микрофоны, презентации, обучающие видеофильмы.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Художественно-эстетическое развит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cap="small">
                          <a:latin typeface="Times New Roman"/>
                          <a:ea typeface="Calibri"/>
                          <a:cs typeface="Times New Roman"/>
                        </a:rPr>
                        <a:t>ДЕТСТВО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cap="small">
                          <a:latin typeface="Times New Roman"/>
                          <a:ea typeface="Calibri"/>
                          <a:cs typeface="Times New Roman"/>
                        </a:rPr>
                        <a:t>Примерная образовательная программа  дошкольного образования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cap="small">
                          <a:latin typeface="Times New Roman"/>
                          <a:ea typeface="Calibri"/>
                          <a:cs typeface="Times New Roman"/>
                        </a:rPr>
                        <a:t>С-Пб, Детство-пресс, 2014г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Программа «Ладушки»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Каплуновой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И.М. </a:t>
                      </a: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Новоскольцевой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И. А.2010г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Программа«Цветные ладошки» авт. Лыкова И.А.2007г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Библиотека программы «Ладушки» И. Каплунова, И. Новоскольцева 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И.А. Лыкова « Изобразительная деятельность в детском саду вторая младшая группа,  М., «Цветной мир»,2014г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мультимедийное</a:t>
                      </a: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 оборудование, музыкальный центр, микрофоны, презентации, обучающие видеофильмы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 «Физическое развитие»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cap="small" dirty="0">
                          <a:latin typeface="Times New Roman"/>
                          <a:ea typeface="Calibri"/>
                          <a:cs typeface="Times New Roman"/>
                        </a:rPr>
                        <a:t>ДЕТСТВО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cap="small" dirty="0">
                          <a:latin typeface="Times New Roman"/>
                          <a:ea typeface="Calibri"/>
                          <a:cs typeface="Times New Roman"/>
                        </a:rPr>
                        <a:t>Примерная образовательная программа  дошкольного образования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cap="small" dirty="0" err="1">
                          <a:latin typeface="Times New Roman"/>
                          <a:ea typeface="Calibri"/>
                          <a:cs typeface="Times New Roman"/>
                        </a:rPr>
                        <a:t>С-Пб</a:t>
                      </a:r>
                      <a:r>
                        <a:rPr lang="ru-RU" sz="700" cap="small" dirty="0">
                          <a:latin typeface="Times New Roman"/>
                          <a:ea typeface="Calibri"/>
                          <a:cs typeface="Times New Roman"/>
                        </a:rPr>
                        <a:t>, Детство-пресс, 2014г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Пензулаева Л. И. Физическая культура в детском саду в младшей группе. М.: Мозаика-синтез, 2009.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Пензулаева Л.И. Оздоровительная гимнастика для детей дошкольного возраста (3-7лет). М.,2001г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Сборник подвижных игр для детей 2-7 лет. М.: Мозаика-синтез, 2013.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Компьютер,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мультимедийное</a:t>
                      </a:r>
                      <a:r>
                        <a:rPr lang="ru-RU" sz="700" dirty="0">
                          <a:latin typeface="Times New Roman"/>
                          <a:ea typeface="Times New Roman"/>
                          <a:cs typeface="Times New Roman"/>
                        </a:rPr>
                        <a:t> оборудование, музыкальный центр, микрофоны, презентации, обучающие видеофильмы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206" marR="192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96297" y="207863"/>
            <a:ext cx="7488832" cy="857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99"/>
                </a:solidFill>
                <a:cs typeface="Times New Roman" pitchFamily="18" charset="0"/>
              </a:rPr>
              <a:t>I. </a:t>
            </a:r>
            <a:r>
              <a:rPr lang="ru-RU" sz="4000" b="1" dirty="0">
                <a:solidFill>
                  <a:srgbClr val="000099"/>
                </a:solidFill>
                <a:cs typeface="Times New Roman" pitchFamily="18" charset="0"/>
              </a:rPr>
              <a:t>Целевой раздел </a:t>
            </a:r>
          </a:p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или  для чего реализуется программа в детском саду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196752"/>
            <a:ext cx="7488832" cy="936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hangingPunct="0"/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Цель Программы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позитивная социализация и всестороннее развитие ребенка раннего и дошкольного возраста в адекватных его возрасту детских видах деятельности. </a:t>
            </a:r>
          </a:p>
          <a:p>
            <a:pPr algn="just" hangingPunct="0"/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31640" y="2020199"/>
            <a:ext cx="7560840" cy="44012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</a:t>
            </a:r>
          </a:p>
          <a:p>
            <a:r>
              <a:rPr lang="ru-RU" sz="1600" dirty="0" smtClean="0"/>
              <a:t>1)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охрана и укрепление физического и психического здоровья детей, в том числе их эмоционального благополучия;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2) обеспечение равных возможностей для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и других особенностей (в том числе ограниченных возможностей здоровья);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3) обеспечение преемственности целей, задач и содержание образования, реализуемых в рамках образовательных  программ различных уровней;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4) создание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ребёнка как субъекта отношений с самим собой, другими детьми, взрослыми и миром;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5) объединение обучения и воспитания в целостный образовательный процесс на основе духовно-нравственных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ценностей и принятых в обществе правил и норм поведения в интересах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человека,семьи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общества; </a:t>
            </a:r>
          </a:p>
          <a:p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88640"/>
            <a:ext cx="6552728" cy="9087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C00000"/>
                </a:solidFill>
                <a:cs typeface="Times New Roman" pitchFamily="18" charset="0"/>
              </a:rPr>
              <a:t>3. Организационный раздел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как мы будем реализовывать Программу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268760"/>
            <a:ext cx="612068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1112" y="1916832"/>
            <a:ext cx="79928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/>
              <a:t> </a:t>
            </a:r>
          </a:p>
          <a:p>
            <a:endParaRPr lang="ru-RU" b="1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331640" y="1268760"/>
            <a:ext cx="698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3.2.Режим дня, учебный план, расписание непосредственно образовательной  деятельности,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особенности традиционных событий, праздников, мероприятий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403648" y="2276872"/>
            <a:ext cx="7380312" cy="427809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Режим дня в ДОУ – это рациональная продолжительность и разумное чередование различных видов деятельности и отдыха детей в течение пребывания детей в учреждении. Режим дня во всех возрастных группах ДОУ соответствует возрастным психофизиологическим особенностям детей и способствует их гармоничному развитию. Максимальная продолжительность бодрствования составляет 5 часов. Дневному сну в ДОУ отводится 2,0 - 2,5 часа,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группах детей раннего возраста – 3 часа.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Самостоятельная деятельность детей от 2 до 7 лет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(игры, подготовка к непосредственно образовательной деятельности (далее – НОД), личная  гигиена -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занимает в режиме дня не менее 3 часов.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Режим дня является основой организации образовательного процесса в ДОУ в соответствии со временем пребывания ребенка в группе – 10,5 часов. Он составляется  на холодный и теплый период времени года в соответствии с санитарными правилами. В режим на тёплый период года входит план летних оздоровительных мероприятий.  В рамках режима каждой  возрастной группы составлены графики  питания, прогулок, расписания  непосредственно образовательной деятельности. Контроль за соблюдением режимов осуществляют: медицинская сестра, административный состав ДОУ.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60648"/>
            <a:ext cx="7128792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>
                <a:solidFill>
                  <a:srgbClr val="C00000"/>
                </a:solidFill>
                <a:cs typeface="Times New Roman" pitchFamily="18" charset="0"/>
              </a:rPr>
              <a:t>3. Организационный раздел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как мы будем реализовывать Программу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1340768"/>
            <a:ext cx="640871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3.4. Модель </a:t>
            </a:r>
            <a:r>
              <a:rPr lang="ru-RU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образовательного процесса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07704" y="1844824"/>
            <a:ext cx="6984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Расписание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непосредсвенно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образовательной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деятельности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91680" y="2348880"/>
          <a:ext cx="6696528" cy="4063999"/>
        </p:xfrm>
        <a:graphic>
          <a:graphicData uri="http://schemas.openxmlformats.org/drawingml/2006/table">
            <a:tbl>
              <a:tblPr/>
              <a:tblGrid>
                <a:gridCol w="148106"/>
                <a:gridCol w="422316"/>
                <a:gridCol w="482403"/>
                <a:gridCol w="360111"/>
                <a:gridCol w="482403"/>
                <a:gridCol w="482403"/>
                <a:gridCol w="419775"/>
                <a:gridCol w="419775"/>
                <a:gridCol w="659708"/>
                <a:gridCol w="539955"/>
                <a:gridCol w="659708"/>
                <a:gridCol w="539955"/>
                <a:gridCol w="539955"/>
                <a:gridCol w="539955"/>
              </a:tblGrid>
              <a:tr h="321901"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 раннего возраста «Соловушки»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 раннего возраста «Зайчата»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гр.младшего возраста «Одуванчики»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гр.младшего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возраста «Росинка»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гр.среднего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возраста «Ромашка»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гр.среднего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возраста «Лесная сказка»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 старшего возраста. «Воробышки»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 старшего-подготовительна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«Васильки»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гр.компенс.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направл. для детей ОНР (5-6лет)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«Чебурашка»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гр.компенс. направл. для детей ЗПР(6-7)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«Колокольчики»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 старшего возраста (6-7)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«Светлячки»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гр.компенс.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направл. для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детей ОНР(6-7)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«Улыбка»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гр. старшего-подготовительна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«Звездочка»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610">
                <a:tc>
                  <a:txBody>
                    <a:bodyPr/>
                    <a:lstStyle/>
                    <a:p>
                      <a:pPr marL="71755"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понедельник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9.00-9.08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9.20 -9.28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Озн. с окруж.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9.10-9.18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2.Физ-ра 16.10-16.20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16.20-16.30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9.35-9.50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2.Ознак.с окр.  9.35-9.50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 Озн.с.окр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. Физ-ра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1Озн.с окр.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9.00-9.25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9.50-10.10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9.00-9.25;9.00-9.30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9.40- 10.00 – 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3.Развитие речи-10.10-10.40-подг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4.Развитие речи-15.45-16.10-ст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1.Л</a:t>
                      </a:r>
                      <a:r>
                        <a:rPr lang="ru-RU" sz="400" baseline="30000">
                          <a:latin typeface="Times New Roman"/>
                          <a:ea typeface="Calibri"/>
                          <a:cs typeface="Times New Roman"/>
                        </a:rPr>
                        <a:t>  -</a:t>
                      </a: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Развитие речи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9.00-9.20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10.05-10.30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3.Лепка/аппл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15.45-16.10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1.Д-Озн.с окр. Р.р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9.00-9.30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2.В-</a:t>
                      </a:r>
                      <a:r>
                        <a:rPr lang="ru-RU" sz="400" baseline="300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Рисование    9.00-9.30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3.Физ-ра    10.30-11.00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Развитие речи        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Физ-ра на воздухе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10.20-10.50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indent="723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870" algn="l"/>
                        </a:tabLs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Л-  Развитие речи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indent="723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870" algn="l"/>
                        </a:tabLs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indent="723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870" algn="l"/>
                        </a:tabLs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9.40-10.10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indent="723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870" algn="l"/>
                        </a:tabLs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 В- 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indent="723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870" algn="l"/>
                        </a:tabLs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indent="723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870" algn="l"/>
                        </a:tabLs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indent="7239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870" algn="l"/>
                        </a:tabLs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Музыка 10.20-10.50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9.00-9.25;9.00-9.30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9.40- 10.00 – 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3.Развитие речи-10.10-10.40-подг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4 Развитие речи-15.45-16.10-ст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562">
                <a:tc>
                  <a:txBody>
                    <a:bodyPr/>
                    <a:lstStyle/>
                    <a:p>
                      <a:pPr marL="71755"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вторник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1.Ознакомление с окр.: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9.10-9.18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 16.10-16.20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16.20-16.30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1.Музыка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9.00-9.08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9.20-9.28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Ознак.с окр.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9.35-9.50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9.35-9.50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 ФЭПМ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 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 ФЭМП.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9.00.-9.20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9.00-9.25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9.35-9.55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Озн с окр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15.45-16.10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9.20-9.50-подг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10.00-10.25-10.30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3.Озн с окр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15.45-16.15-подг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1 Л-Развитие речи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i="1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9.30-9.50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 .Физ-ра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10.05-10.30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Озн с окр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15.45-16.10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Д - ФЭМП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9.00-9.30;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В – Рисование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9.00-9.30;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Физ-ра на воздухе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10.20-10.50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2.Ознак с окр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10.30-11.00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1. Л-Развитие речи  9.00-9.30;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9.40-10.10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 В - Рисование.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9.00-9.30;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9.40-10.10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3Физ-ра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10.30-11.00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4. В -Ознак с окр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15.45-16.15     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9.20-9.50-подг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10.00-10.25-10.30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3.Озн с окр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15.45-16.10-подг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802">
                <a:tc>
                  <a:txBody>
                    <a:bodyPr/>
                    <a:lstStyle/>
                    <a:p>
                      <a:pPr marL="71755"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среда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 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9.00-9.08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Рисование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9.20 -9.28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1.Лепка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9.10-9.18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 16.10-16.20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16.20-16.30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2.ФЭМП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9.35-9.50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9.35-9.50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9.00-9.20.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1.ФЭМП 9.00-9.25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9.50-10.10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15.45-16.10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9.00-9.25-9.30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ФЭМП-9.40-10.10-подг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Изо-10.15-10.40-ст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4. Изо-1545-16.15-подг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1.В  -   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10.20-10.45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3.В-Развитие речи.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15.45-16.10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 Д - 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9.00-9.30;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2.В- Озн с окр Р 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9.00-9.30;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Физ- 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10.30-11.00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9.50-10.20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10.30-11.00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 В – Развите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2В-.ФЭМП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Физ-ра на возд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10.20-10.50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9.00-9.25-9.30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ФЭМП-9.40-10.10-подг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Рисование-10.15-10.40-ст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4. Изо-15415-16.15-подг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562">
                <a:tc>
                  <a:txBody>
                    <a:bodyPr/>
                    <a:lstStyle/>
                    <a:p>
                      <a:pPr marL="71755"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четверг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9.10-9.18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 Физ-ра 16.10-16.20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16.20-16.30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9.00-9.08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Рисование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9.20– 9.28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9.35-9.50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 –  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9.00-9.15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9.00-9.25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9.35-9.55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15.45-16.10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Ознак.с окр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9.00-9.25-ст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9.25-9.55-подг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Изо 10.05-10.35-подг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Физ-ра на возд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11.50-11.15-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11.20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4. Изо15.45-16.10-ст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Л-развитие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 Физ-ра  на воздухе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10.10-10.35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3.В – Рисование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15.45-16.10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Д- ФЭМП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9.00-9.30;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Д-Обуч грам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10.20-10.50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Ознак с окруж.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Изо9.40 -10.10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10.20-10.50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Л</a:t>
                      </a:r>
                      <a:r>
                        <a:rPr lang="ru-RU" sz="400" baseline="300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-Развитие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    9.00-9.30;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2.В-. Ознак с окруж  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9.00-9.30;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     10.50-11.20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Ознак.с окр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9.00-9.25-ст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9.25-9.55-подг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 Изо 10.05-10.35-подг г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Физ-ра на возд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11.50-11.20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4. Изо15.45-16.10-ст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562">
                <a:tc>
                  <a:txBody>
                    <a:bodyPr/>
                    <a:lstStyle/>
                    <a:p>
                      <a:pPr marL="71755"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пятница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1Лепка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9.10-9.18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 16.10-16.20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16.20-16.30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9.10-9.18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2.Физ-ра 16.10-16.20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16.20-16.30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9.00-915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    9.25-9.40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Изо - 9. 00-9.15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Физ–ра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9.25-9.40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Физ-ра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1.Озн.с окр.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Физ-ра на воздухе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9.40-10.00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9.00-9.30-подг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9.40-10.05-10.10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 Развитие речи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10.20-10.45-ст гр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4. Ознак.с окр-15.45-16.10-16.15- ст, подг 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1.Л- Развитие речи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9.00-9.20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9.30-9.50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10.10-10.35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3.В -Озн.с окр.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15.45-16.10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3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Д –Обуч грам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9.00-9.30;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9.40-10.010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В-Аппликация/Лепка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9.00-9.30;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9.40-10.010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10.30-11.00</a:t>
                      </a:r>
                      <a:r>
                        <a:rPr lang="ru-RU" sz="3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aseline="300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Музыка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9.00-9.30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2. Изо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9.40-10.10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75" marR="15240" indent="-793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1. Л</a:t>
                      </a:r>
                      <a:r>
                        <a:rPr lang="ru-RU" sz="400" baseline="300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- Развитие речи       9.00-9.30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9375"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9.40-10.10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2. В -Лепка/апплик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9375" marR="15240" indent="-793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9.00-9.30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9375"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9.40-10.10 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3.Физ-ра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Calibri"/>
                          <a:cs typeface="Times New Roman"/>
                        </a:rPr>
                        <a:t>     10.20-10.50</a:t>
                      </a:r>
                      <a:endParaRPr lang="ru-RU" sz="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1. Изо</a:t>
                      </a: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9.00-9.30-подг </a:t>
                      </a:r>
                      <a:r>
                        <a:rPr lang="ru-RU" sz="400" dirty="0" err="1">
                          <a:latin typeface="Times New Roman"/>
                          <a:ea typeface="Calibri"/>
                          <a:cs typeface="Times New Roman"/>
                        </a:rPr>
                        <a:t>гр</a:t>
                      </a: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2. Музыка</a:t>
                      </a: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9.40-10.10</a:t>
                      </a: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3 Развитие речи </a:t>
                      </a: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10.20-10.45-ст гр. </a:t>
                      </a: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152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ru-RU" sz="400" dirty="0" err="1">
                          <a:latin typeface="Times New Roman"/>
                          <a:ea typeface="Calibri"/>
                          <a:cs typeface="Times New Roman"/>
                        </a:rPr>
                        <a:t>Ознак.с</a:t>
                      </a: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 окр-15.45-16.10-16.15- </a:t>
                      </a:r>
                      <a:r>
                        <a:rPr lang="ru-RU" sz="400" dirty="0" err="1">
                          <a:latin typeface="Times New Roman"/>
                          <a:ea typeface="Calibri"/>
                          <a:cs typeface="Times New Roman"/>
                        </a:rPr>
                        <a:t>ст</a:t>
                      </a: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400" dirty="0" err="1">
                          <a:latin typeface="Times New Roman"/>
                          <a:ea typeface="Calibri"/>
                          <a:cs typeface="Times New Roman"/>
                        </a:rPr>
                        <a:t>подг</a:t>
                      </a:r>
                      <a:r>
                        <a:rPr lang="ru-RU" sz="4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90" marR="31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60648"/>
            <a:ext cx="7128792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>
                <a:solidFill>
                  <a:srgbClr val="C00000"/>
                </a:solidFill>
                <a:cs typeface="Times New Roman" pitchFamily="18" charset="0"/>
              </a:rPr>
              <a:t>3. Организационный раздел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как мы будем реализовывать Программу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1340768"/>
            <a:ext cx="640871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2123728" y="1309991"/>
            <a:ext cx="63367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3.3.Особенности организации развивающей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предметно-пространственной     среды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331640" y="2060848"/>
            <a:ext cx="781236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Развивающая предметно-пространственная среда обеспечивает максимальную реализацию образовательного потенциала пространства МБДОУ, группы и участка, материалов, оборудования и инвентаря для развития детей дошкольного возраста в соответствии с особенностями каждого возрастного этапа, охраны и укрепления их здоровья, возможность общения и совместной деятельности детей (в том числе детей разного возраста) и взрослых, двигательной активности детей, а также возможности для уединения.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Развивающая предметно-пространственная среда обеспечивает реализацию различных образовательных программ, учет национально-культурных, климатических условий, в которых осуществляется образовательная деятельность; учет возрастных особенностей детей.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Развивающая среда  построена  на  следующих  принципах: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насыщенность;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трансформируемость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полифункциональность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вариативной;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5) доступность;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безопасной.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88640"/>
            <a:ext cx="7992888" cy="64807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формирование общей культуры личности детей, в том числе ценностей здорового образа жизни, развития их социальных, нравственных,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эстетических, интеллектуальных, физических качеств, инициативности, самостоятельности и ответственности ребёнка, формирования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предпосылок учебной деятельности;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7) обеспечение вариативности и разнообразия содержания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программ и организационных форм дошкольного образования,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возможности формирования Программ различной направленности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учётом образовательных потребностей, способностей и состояния здоровья детей;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8) формирование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среды, соответствующей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возрастным, индивидуальным, психологическим и физиологическим особенностям детей;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9) обеспечение психолого-педагогической поддержки семьи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повышения компетентности родителей (законных представителей) в вопросах развития и образования, охраны и укрепления здоровья детей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23628" y="188640"/>
            <a:ext cx="7488832" cy="99091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99"/>
                </a:solidFill>
                <a:cs typeface="Times New Roman" pitchFamily="18" charset="0"/>
              </a:rPr>
              <a:t>I. </a:t>
            </a:r>
            <a:r>
              <a:rPr lang="ru-RU" sz="4000" b="1" dirty="0">
                <a:solidFill>
                  <a:srgbClr val="000099"/>
                </a:solidFill>
                <a:cs typeface="Times New Roman" pitchFamily="18" charset="0"/>
              </a:rPr>
              <a:t>Целевой раздел </a:t>
            </a:r>
          </a:p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или  для чего реализуется программа в детском саду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323575"/>
            <a:ext cx="7272808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Принципы и подходы к формированию Программы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2276872"/>
            <a:ext cx="7488832" cy="41764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развивающего образования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обеспечивающего развитие ребенка дошкольного  возраста на основе глубокого знания его  закономерностей (социальной ситуации развития, ведущей деятельности возраста, неравномерности психического развития, психологических новообразований, зоны ближайшего развития,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амплификации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развития, доминирования непосредственной мотивации, непроизвольности психических процессов и д.р.) и соответствующее конкретному ребёнку, его индивидуальному развитию;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научной обоснованности и практической применимости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(соответствия содержания программы основным положениям возрастной физиологии, психологии, дошкольной педагогики, нейропсихологии и реализации в массовой практике дошкольного образования);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endParaRPr lang="ru-RU" b="1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71600" y="836712"/>
            <a:ext cx="7992888" cy="45365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259632" y="836712"/>
            <a:ext cx="727280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разумной «минимизации» содержания образования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(соответствие критериям полноты,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необходимости, достаточности);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-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интеграции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образовательных областей в соответствии с возрастными возможностями 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особенностями детей, спецификой и возможностями образовательных областей;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- комплексно-тематической модели построения образовательного процесса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- взаимопроникновения усилий семьи и дошкольного образовательного учреждения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вопросах воспитания и развития детей;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-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деятельностного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подхода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предполагающего разнообразие форм, видов и способов организации детской деятельности  - как совместной деятельности взрослого и ребёнка, так и самостоятельной деятельности детей не только в рамках непосредственно образовательной деятельности, но и при проведении режимных моментов в соответствии со спецификой организации образовательной деятельности конкретных групп. Основной формой работы с детьми дошкольного возраста и ведущим видом деятельности для них является игра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87624" y="214290"/>
            <a:ext cx="7488832" cy="857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99"/>
                </a:solidFill>
                <a:cs typeface="Times New Roman" pitchFamily="18" charset="0"/>
              </a:rPr>
              <a:t>I</a:t>
            </a:r>
            <a:r>
              <a:rPr lang="en-US" sz="3200" b="1" dirty="0">
                <a:solidFill>
                  <a:srgbClr val="000099"/>
                </a:solidFill>
                <a:cs typeface="Times New Roman" pitchFamily="18" charset="0"/>
              </a:rPr>
              <a:t>. </a:t>
            </a:r>
            <a:r>
              <a:rPr lang="ru-RU" sz="3200" b="1" dirty="0">
                <a:solidFill>
                  <a:srgbClr val="000099"/>
                </a:solidFill>
                <a:cs typeface="Times New Roman" pitchFamily="18" charset="0"/>
              </a:rPr>
              <a:t>Целевой раздел </a:t>
            </a:r>
            <a:endParaRPr lang="ru-RU" sz="4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или  для чего реализуется программа в детском саду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1844824"/>
            <a:ext cx="7488832" cy="32403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учреждении функционирует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 общеразвивающей направленности: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группа раннего возраста 1,5-2года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группа раннего возраста  2-3года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младшего возраста  3 - 4 лет;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группы – среднего дошкольного возраста  4 - 5 лет;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группа – старшего дошкольного возраста  5 - 6 лет;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группа – старшего дошкольного возраста 6 - 7 лет.</a:t>
            </a:r>
            <a:r>
              <a:rPr lang="ru-RU" sz="1100" i="1" dirty="0" smtClean="0"/>
              <a:t>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 группа – старшего дошкольного возраста 4-6лет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 группа старшего дошкольного возраста 5-7лет</a:t>
            </a:r>
          </a:p>
          <a:p>
            <a:pPr>
              <a:buFontTx/>
              <a:buChar char="-"/>
            </a:pPr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компенсирующей направленности: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1 группа   для детей  старшего дошкольного возраста с общим недоразвитием речи (далее – ОНР) - 5-6 лет (старшая логопедическая группа для детей с ОНР);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1 группа для детей старшего дошкольного возраста с общим недоразвитием речи (далее - ОНР) – 6-7 лет (подготовительная логопедическая группа для детей с ОНР);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1 группа  для детей старшего дошкольного возраста с задержкой психического развития – 5-6 лет (группа для детей с задержкой психического развития). </a:t>
            </a:r>
          </a:p>
          <a:p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267744" y="1873871"/>
            <a:ext cx="576064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Социальный паспорт семей воспитанников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9784309"/>
              </p:ext>
            </p:extLst>
          </p:nvPr>
        </p:nvGraphicFramePr>
        <p:xfrm>
          <a:off x="1187624" y="5517232"/>
          <a:ext cx="7344814" cy="975360"/>
        </p:xfrm>
        <a:graphic>
          <a:graphicData uri="http://schemas.openxmlformats.org/drawingml/2006/table">
            <a:tbl>
              <a:tblPr/>
              <a:tblGrid>
                <a:gridCol w="1224136"/>
                <a:gridCol w="1221248"/>
                <a:gridCol w="938992"/>
                <a:gridCol w="1483287"/>
                <a:gridCol w="1259874"/>
                <a:gridCol w="1217277"/>
              </a:tblGrid>
              <a:tr h="278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семей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>
                          <a:latin typeface="Times New Roman"/>
                          <a:ea typeface="Times New Roman"/>
                          <a:cs typeface="Times New Roman"/>
                        </a:rPr>
                        <a:t>Состав семьи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>
                          <a:latin typeface="Times New Roman"/>
                          <a:ea typeface="Times New Roman"/>
                          <a:cs typeface="Times New Roman"/>
                        </a:rPr>
                        <a:t>Многодетные семьи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>
                          <a:latin typeface="Times New Roman"/>
                          <a:ea typeface="Times New Roman"/>
                          <a:cs typeface="Times New Roman"/>
                        </a:rPr>
                        <a:t>Количество мальчиков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>
                          <a:latin typeface="Times New Roman"/>
                          <a:ea typeface="Times New Roman"/>
                          <a:cs typeface="Times New Roman"/>
                        </a:rPr>
                        <a:t>Количество девочек</a:t>
                      </a:r>
                      <a:endParaRPr lang="ru-RU" sz="1600" b="1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spc="0" dirty="0">
                          <a:latin typeface="Times New Roman"/>
                          <a:ea typeface="Times New Roman"/>
                          <a:cs typeface="Times New Roman"/>
                        </a:rPr>
                        <a:t>Полные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>
                          <a:latin typeface="Times New Roman"/>
                          <a:ea typeface="Times New Roman"/>
                          <a:cs typeface="Times New Roman"/>
                        </a:rPr>
                        <a:t>Не полные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600" b="1" i="0" u="none" strike="noStrike" spc="0" dirty="0" smtClean="0">
                          <a:latin typeface="Times New Roman"/>
                          <a:ea typeface="Times New Roman"/>
                          <a:cs typeface="Times New Roman"/>
                        </a:rPr>
                        <a:t>225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 smtClean="0">
                          <a:latin typeface="Times New Roman"/>
                          <a:ea typeface="Times New Roman"/>
                          <a:cs typeface="Times New Roman"/>
                        </a:rPr>
                        <a:t>122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 smtClean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 smtClean="0"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u="none" strike="noStrike" spc="0" dirty="0" smtClean="0">
                          <a:latin typeface="Times New Roman"/>
                          <a:ea typeface="Times New Roman"/>
                          <a:cs typeface="Times New Roman"/>
                        </a:rPr>
                        <a:t>122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331640" y="1124744"/>
            <a:ext cx="7344816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Характеристики особенностей развития детей раннего и дошкольного возраста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867"/>
      </a:hlink>
      <a:folHlink>
        <a:srgbClr val="31859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1344</TotalTime>
  <Words>8319</Words>
  <Application>Microsoft Office PowerPoint</Application>
  <PresentationFormat>Экран (4:3)</PresentationFormat>
  <Paragraphs>1272</Paragraphs>
  <Slides>52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     Алгоритм комплектования групп компенсирующей направленности   - первичное обследование детей, выявление детей с проблемами в развитии, на основании заявлений родителей (законных представителей); обсуждение результатов обследования на психолого-медико-педагогическом консилиуме  МАДОУ обработка и оформление заключений и рекомендаций; направление на обследование  на муниципальную ПМПК; прием заявлений от родителей на перевод в группы компенсирующей направленности; формирование групп компенсирующей направленности; заключение договоров с родителями на посещение групп компенсирующей направленности; оформление речевых карт для детей с ОНР  и диагностических карт для детей с ЗПР; психолого-педагогическое наблюдение за детьми, имеющими речевые и психические нарушения; диагностическое наблюдение в процессе обучения и   диагностика результативности коррекционно-педагогического процесса. </vt:lpstr>
      <vt:lpstr>     </vt:lpstr>
      <vt:lpstr>     </vt:lpstr>
      <vt:lpstr>     </vt:lpstr>
      <vt:lpstr>     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PCTRIX-1488</dc:creator>
  <cp:lastModifiedBy>МАДОУ-15-2</cp:lastModifiedBy>
  <cp:revision>77</cp:revision>
  <dcterms:created xsi:type="dcterms:W3CDTF">2014-06-25T09:59:01Z</dcterms:created>
  <dcterms:modified xsi:type="dcterms:W3CDTF">2015-10-27T10:05:46Z</dcterms:modified>
</cp:coreProperties>
</file>